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94" r:id="rId2"/>
  </p:sldMasterIdLst>
  <p:notesMasterIdLst>
    <p:notesMasterId r:id="rId33"/>
  </p:notesMasterIdLst>
  <p:handoutMasterIdLst>
    <p:handoutMasterId r:id="rId34"/>
  </p:handoutMasterIdLst>
  <p:sldIdLst>
    <p:sldId id="302" r:id="rId3"/>
    <p:sldId id="294" r:id="rId4"/>
    <p:sldId id="445" r:id="rId5"/>
    <p:sldId id="465" r:id="rId6"/>
    <p:sldId id="452" r:id="rId7"/>
    <p:sldId id="448" r:id="rId8"/>
    <p:sldId id="449" r:id="rId9"/>
    <p:sldId id="307" r:id="rId10"/>
    <p:sldId id="466" r:id="rId11"/>
    <p:sldId id="320" r:id="rId12"/>
    <p:sldId id="474" r:id="rId13"/>
    <p:sldId id="453" r:id="rId14"/>
    <p:sldId id="467" r:id="rId15"/>
    <p:sldId id="468" r:id="rId16"/>
    <p:sldId id="469" r:id="rId17"/>
    <p:sldId id="476" r:id="rId18"/>
    <p:sldId id="455" r:id="rId19"/>
    <p:sldId id="456" r:id="rId20"/>
    <p:sldId id="308" r:id="rId21"/>
    <p:sldId id="457" r:id="rId22"/>
    <p:sldId id="458" r:id="rId23"/>
    <p:sldId id="477" r:id="rId24"/>
    <p:sldId id="460" r:id="rId25"/>
    <p:sldId id="470" r:id="rId26"/>
    <p:sldId id="478" r:id="rId27"/>
    <p:sldId id="311" r:id="rId28"/>
    <p:sldId id="462" r:id="rId29"/>
    <p:sldId id="463" r:id="rId30"/>
    <p:sldId id="464" r:id="rId31"/>
    <p:sldId id="472" r:id="rId32"/>
  </p:sldIdLst>
  <p:sldSz cx="18288000" cy="10287000"/>
  <p:notesSz cx="7010400" cy="9296400"/>
  <p:embeddedFontLst>
    <p:embeddedFont>
      <p:font typeface="Bentham" panose="020B0604020202020204" charset="0"/>
      <p:regular r:id="rId35"/>
    </p:embeddedFont>
    <p:embeddedFont>
      <p:font typeface="CF Blackboard Personal" pitchFamily="2" charset="0"/>
      <p:regular r:id="rId36"/>
    </p:embeddedFont>
    <p:embeddedFont>
      <p:font typeface="KG Ten Thousand Reasons" panose="02000000000000000000" pitchFamily="2" charset="0"/>
      <p:regular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4"/>
    <a:srgbClr val="95B3D7"/>
    <a:srgbClr val="008000"/>
    <a:srgbClr val="9BBB59"/>
    <a:srgbClr val="8064A2"/>
    <a:srgbClr val="5236CA"/>
    <a:srgbClr val="59514B"/>
    <a:srgbClr val="122C50"/>
    <a:srgbClr val="002A00"/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0" autoAdjust="0"/>
    <p:restoredTop sz="94968" autoAdjust="0"/>
  </p:normalViewPr>
  <p:slideViewPr>
    <p:cSldViewPr>
      <p:cViewPr varScale="1">
        <p:scale>
          <a:sx n="71" d="100"/>
          <a:sy n="71" d="100"/>
        </p:scale>
        <p:origin x="822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Supporting%20Documents,%20Reports,%20Graphs\2022%20FIR%20Comparison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Supporting%20Documents,%20Reports,%20Graphs\2022%20FIR%20Comparison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Capital%202024\Supporting%20Documents,%20Reports,%20Graphs\2024%20Capital%20Budget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3\Operating%202023\Presentation%20Documents\2023%20Graphs%20for%20present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3\Operating%202023\Presentation%20Documents\2023%20Graphs%20for%20present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ile002\centralshare$\FINANCE\F05%20-%20Budgets%20and%20Estimates\2024\Operating%202024\Presentation%20Documents\2024%20Graphs%20for%20presentat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76-41DA-9A81-23571D3F86F6}"/>
              </c:ext>
            </c:extLst>
          </c:dPt>
          <c:dPt>
            <c:idx val="1"/>
            <c:bubble3D val="0"/>
            <c:spPr>
              <a:solidFill>
                <a:srgbClr val="9BBB5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F76-41DA-9A81-23571D3F86F6}"/>
              </c:ext>
            </c:extLst>
          </c:dPt>
          <c:dPt>
            <c:idx val="2"/>
            <c:bubble3D val="0"/>
            <c:spPr>
              <a:solidFill>
                <a:srgbClr val="8064A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F76-41DA-9A81-23571D3F86F6}"/>
              </c:ext>
            </c:extLst>
          </c:dPt>
          <c:dPt>
            <c:idx val="3"/>
            <c:bubble3D val="0"/>
            <c:spPr>
              <a:solidFill>
                <a:srgbClr val="5236C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F76-41DA-9A81-23571D3F86F6}"/>
              </c:ext>
            </c:extLst>
          </c:dPt>
          <c:dPt>
            <c:idx val="4"/>
            <c:bubble3D val="0"/>
            <c:spPr>
              <a:solidFill>
                <a:srgbClr val="59514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F76-41DA-9A81-23571D3F86F6}"/>
              </c:ext>
            </c:extLst>
          </c:dPt>
          <c:dPt>
            <c:idx val="5"/>
            <c:bubble3D val="0"/>
            <c:spPr>
              <a:solidFill>
                <a:srgbClr val="122C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F76-41DA-9A81-23571D3F86F6}"/>
              </c:ext>
            </c:extLst>
          </c:dPt>
          <c:dPt>
            <c:idx val="6"/>
            <c:bubble3D val="0"/>
            <c:spPr>
              <a:solidFill>
                <a:srgbClr val="31559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F76-41DA-9A81-23571D3F86F6}"/>
              </c:ext>
            </c:extLst>
          </c:dPt>
          <c:dPt>
            <c:idx val="7"/>
            <c:bubble3D val="0"/>
            <c:spPr>
              <a:solidFill>
                <a:srgbClr val="0077C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F76-41DA-9A81-23571D3F86F6}"/>
              </c:ext>
            </c:extLst>
          </c:dPt>
          <c:dPt>
            <c:idx val="8"/>
            <c:bubble3D val="0"/>
            <c:spPr>
              <a:solidFill>
                <a:srgbClr val="95B3D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F76-41DA-9A81-23571D3F86F6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F1EA57FD-75E0-4C63-A33A-F6C4AE2616FA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F76-41DA-9A81-23571D3F86F6}"/>
                </c:ext>
              </c:extLst>
            </c:dLbl>
            <c:dLbl>
              <c:idx val="1"/>
              <c:layout>
                <c:manualLayout>
                  <c:x val="5.0864449169747909E-2"/>
                  <c:y val="3.5064648028931924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7F2FC976-9613-41C1-95F0-F4D1EA859240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5¢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F76-41DA-9A81-23571D3F86F6}"/>
                </c:ext>
              </c:extLst>
            </c:dLbl>
            <c:dLbl>
              <c:idx val="2"/>
              <c:layout>
                <c:manualLayout>
                  <c:x val="3.6518066070588315E-2"/>
                  <c:y val="1.40258592115727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5115B64B-9DF4-4D7E-8638-4403E2B84A35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6¢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F76-41DA-9A81-23571D3F86F6}"/>
                </c:ext>
              </c:extLst>
            </c:dLbl>
            <c:dLbl>
              <c:idx val="3"/>
              <c:layout>
                <c:manualLayout>
                  <c:x val="3.3909632779832007E-2"/>
                  <c:y val="1.928555641591255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8667F81C-82F1-45D8-A674-A3DA6A2F54D0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 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F76-41DA-9A81-23571D3F86F6}"/>
                </c:ext>
              </c:extLst>
            </c:dLbl>
            <c:dLbl>
              <c:idx val="4"/>
              <c:layout>
                <c:manualLayout>
                  <c:x val="2.7388549552941139E-2"/>
                  <c:y val="7.72135974078665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EC6051B0-B562-43B3-B96B-68D7F6BD2F5C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12¢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F76-41DA-9A81-23571D3F86F6}"/>
                </c:ext>
              </c:extLst>
            </c:dLbl>
            <c:dLbl>
              <c:idx val="5"/>
              <c:layout>
                <c:manualLayout>
                  <c:x val="0.38391013598152984"/>
                  <c:y val="-0.1616208316036844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79D9CB0F-C1DB-44DD-BAD4-E57542B925AB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49¢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F76-41DA-9A81-23571D3F86F6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8A48A304-EA9B-484D-B306-02085F5FF9E7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 13¢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F76-41DA-9A81-23571D3F86F6}"/>
                </c:ext>
              </c:extLst>
            </c:dLbl>
            <c:dLbl>
              <c:idx val="7"/>
              <c:layout>
                <c:manualLayout>
                  <c:x val="-5.2168665815126164E-2"/>
                  <c:y val="1.402585921157277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D8F8A6F4-C595-4FF5-8E9E-99C78DD083E2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6¢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F76-41DA-9A81-23571D3F86F6}"/>
                </c:ext>
              </c:extLst>
            </c:dLbl>
            <c:dLbl>
              <c:idx val="8"/>
              <c:layout>
                <c:manualLayout>
                  <c:x val="-4.6951799233613548E-2"/>
                  <c:y val="-3.7657223186346655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666CB910-890B-4B5B-9CA7-8E67143109CB}" type="CATEGORYNAME"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[CATEGORY NAME]</a:t>
                    </a:fld>
                    <a:r>
                      <a:rPr lang="en-US" sz="1400">
                        <a:solidFill>
                          <a:schemeClr val="bg1"/>
                        </a:solidFill>
                        <a:latin typeface="Montserrat" panose="00000500000000000000" pitchFamily="2" charset="0"/>
                      </a:rPr>
                      <a:t>
5¢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AF76-41DA-9A81-23571D3F86F6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Sheet3!$B$2:$B$10</c:f>
              <c:strCache>
                <c:ptCount val="9"/>
                <c:pt idx="0">
                  <c:v>Finance</c:v>
                </c:pt>
                <c:pt idx="1">
                  <c:v>Office of CAO </c:v>
                </c:pt>
                <c:pt idx="2">
                  <c:v>Corporate Services</c:v>
                </c:pt>
                <c:pt idx="3">
                  <c:v>Mayor and Council</c:v>
                </c:pt>
                <c:pt idx="4">
                  <c:v>Fire and Emergency Services</c:v>
                </c:pt>
                <c:pt idx="5">
                  <c:v>Public Works and Infrastructure Services</c:v>
                </c:pt>
                <c:pt idx="6">
                  <c:v>Community Services</c:v>
                </c:pt>
                <c:pt idx="7">
                  <c:v>Development Services</c:v>
                </c:pt>
                <c:pt idx="8">
                  <c:v>Library</c:v>
                </c:pt>
              </c:strCache>
            </c:strRef>
          </c:cat>
          <c:val>
            <c:numRef>
              <c:f>Sheet3!$C$2:$C$10</c:f>
              <c:numCache>
                <c:formatCode>General</c:formatCode>
                <c:ptCount val="9"/>
                <c:pt idx="0">
                  <c:v>68500</c:v>
                </c:pt>
                <c:pt idx="1">
                  <c:v>846100</c:v>
                </c:pt>
                <c:pt idx="2">
                  <c:v>1387500</c:v>
                </c:pt>
                <c:pt idx="3">
                  <c:v>369400</c:v>
                </c:pt>
                <c:pt idx="4">
                  <c:v>2116500</c:v>
                </c:pt>
                <c:pt idx="5">
                  <c:v>9930510</c:v>
                </c:pt>
                <c:pt idx="6">
                  <c:v>2531300</c:v>
                </c:pt>
                <c:pt idx="7">
                  <c:v>1252000</c:v>
                </c:pt>
                <c:pt idx="8">
                  <c:v>790200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F76-41DA-9A81-23571D3F86F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AF76-41DA-9A81-23571D3F86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AF76-41DA-9A81-23571D3F86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AF76-41DA-9A81-23571D3F86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AF76-41DA-9A81-23571D3F86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AF76-41DA-9A81-23571D3F86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AF76-41DA-9A81-23571D3F86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AF76-41DA-9A81-23571D3F86F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AF76-41DA-9A81-23571D3F86F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AF76-41DA-9A81-23571D3F86F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AF76-41DA-9A81-23571D3F86F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AF76-41DA-9A81-23571D3F86F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AF76-41DA-9A81-23571D3F86F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AF76-41DA-9A81-23571D3F86F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AF76-41DA-9A81-23571D3F86F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AF76-41DA-9A81-23571D3F86F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AF76-41DA-9A81-23571D3F86F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AF76-41DA-9A81-23571D3F86F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AF76-41DA-9A81-23571D3F86F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Sheet3!$B$2:$B$10</c:f>
              <c:strCache>
                <c:ptCount val="9"/>
                <c:pt idx="0">
                  <c:v>Finance</c:v>
                </c:pt>
                <c:pt idx="1">
                  <c:v>Office of CAO </c:v>
                </c:pt>
                <c:pt idx="2">
                  <c:v>Corporate Services</c:v>
                </c:pt>
                <c:pt idx="3">
                  <c:v>Mayor and Council</c:v>
                </c:pt>
                <c:pt idx="4">
                  <c:v>Fire and Emergency Services</c:v>
                </c:pt>
                <c:pt idx="5">
                  <c:v>Public Works and Infrastructure Services</c:v>
                </c:pt>
                <c:pt idx="6">
                  <c:v>Community Services</c:v>
                </c:pt>
                <c:pt idx="7">
                  <c:v>Development Services</c:v>
                </c:pt>
                <c:pt idx="8">
                  <c:v>Library</c:v>
                </c:pt>
              </c:strCache>
            </c:strRef>
          </c:cat>
          <c:val>
            <c:numRef>
              <c:f>Sheet3!$D$2:$D$10</c:f>
              <c:numCache>
                <c:formatCode>_("$"* #,##0.00_);_("$"* \(#,##0.00\);_("$"* "-"??_);_(@_)</c:formatCode>
                <c:ptCount val="9"/>
                <c:pt idx="0">
                  <c:v>3.5506927479303607E-3</c:v>
                </c:pt>
                <c:pt idx="1">
                  <c:v>4.3857534803268296E-2</c:v>
                </c:pt>
                <c:pt idx="2">
                  <c:v>7.1920966244574822E-2</c:v>
                </c:pt>
                <c:pt idx="3">
                  <c:v>1.9147823373510588E-2</c:v>
                </c:pt>
                <c:pt idx="4">
                  <c:v>0.10970863067145414</c:v>
                </c:pt>
                <c:pt idx="5">
                  <c:v>0.51474729693795518</c:v>
                </c:pt>
                <c:pt idx="6">
                  <c:v>0.13120975989541783</c:v>
                </c:pt>
                <c:pt idx="7">
                  <c:v>6.4897333144654179E-2</c:v>
                </c:pt>
                <c:pt idx="8">
                  <c:v>4.0959962181234613E-2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AF76-41DA-9A81-23571D3F86F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Sheet6!$B$1:$B$2</c:f>
              <c:strCache>
                <c:ptCount val="2"/>
                <c:pt idx="0">
                  <c:v>Assessment Growth</c:v>
                </c:pt>
                <c:pt idx="1">
                  <c:v>Amount</c:v>
                </c:pt>
              </c:strCache>
            </c:strRef>
          </c:tx>
          <c:spPr>
            <a:gradFill>
              <a:gsLst>
                <a:gs pos="0">
                  <a:srgbClr val="0077C4"/>
                </a:gs>
                <a:gs pos="23000">
                  <a:srgbClr val="0077C4"/>
                </a:gs>
                <a:gs pos="51000">
                  <a:srgbClr val="0077C4">
                    <a:alpha val="87000"/>
                  </a:srgbClr>
                </a:gs>
                <a:gs pos="78000">
                  <a:srgbClr val="9BBB59">
                    <a:alpha val="5900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Sheet6!$A$3:$A$8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Sheet6!$B$3:$B$8</c:f>
              <c:numCache>
                <c:formatCode>_(* #,##0_);_(* \(#,##0\);_(* "-"??_);_(@_)</c:formatCode>
                <c:ptCount val="6"/>
                <c:pt idx="0">
                  <c:v>84000</c:v>
                </c:pt>
                <c:pt idx="1">
                  <c:v>111800</c:v>
                </c:pt>
                <c:pt idx="2">
                  <c:v>224000</c:v>
                </c:pt>
                <c:pt idx="3">
                  <c:v>239000</c:v>
                </c:pt>
                <c:pt idx="4">
                  <c:v>391700</c:v>
                </c:pt>
                <c:pt idx="5">
                  <c:v>288350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50-42A3-A1DB-5FEBF87CF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8718864"/>
        <c:axId val="2018732592"/>
      </c:areaChart>
      <c:catAx>
        <c:axId val="201871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32592"/>
        <c:crosses val="autoZero"/>
        <c:auto val="1"/>
        <c:lblAlgn val="ctr"/>
        <c:lblOffset val="100"/>
        <c:noMultiLvlLbl val="0"/>
      </c:catAx>
      <c:valAx>
        <c:axId val="201873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18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 baseline="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0" b="1" i="0" u="none" strike="noStrike" kern="1200" spc="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860" b="1" dirty="0"/>
              <a:t>Taxes as a Percentage of Household Income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0" b="1" i="0" u="none" strike="noStrike" kern="1200" spc="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Lower Tier Taxes as a Percentage of Household Income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Sheet1!$A$48:$A$62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Sheet1!$B$48:$B$62</c:f>
              <c:numCache>
                <c:formatCode>0.00%</c:formatCode>
                <c:ptCount val="15"/>
                <c:pt idx="0">
                  <c:v>9.5841484629238128E-3</c:v>
                </c:pt>
                <c:pt idx="1">
                  <c:v>6.6049203245792153E-3</c:v>
                </c:pt>
                <c:pt idx="2">
                  <c:v>1.0236481191785126E-2</c:v>
                </c:pt>
                <c:pt idx="3">
                  <c:v>9.7378229007736381E-3</c:v>
                </c:pt>
                <c:pt idx="4">
                  <c:v>1.2005485079603664E-2</c:v>
                </c:pt>
                <c:pt idx="5">
                  <c:v>1.7807736721948551E-2</c:v>
                </c:pt>
                <c:pt idx="6">
                  <c:v>1.1296272014784595E-2</c:v>
                </c:pt>
                <c:pt idx="7">
                  <c:v>1.2100208729039016E-2</c:v>
                </c:pt>
                <c:pt idx="8">
                  <c:v>1.0441659156397417E-2</c:v>
                </c:pt>
                <c:pt idx="9">
                  <c:v>5.5397460417676431E-3</c:v>
                </c:pt>
                <c:pt idx="10">
                  <c:v>1.1068649299295205E-2</c:v>
                </c:pt>
                <c:pt idx="11">
                  <c:v>1.9505077110495782E-2</c:v>
                </c:pt>
                <c:pt idx="12">
                  <c:v>1.0603848624561438E-2</c:v>
                </c:pt>
                <c:pt idx="13">
                  <c:v>9.5979302770444249E-3</c:v>
                </c:pt>
                <c:pt idx="14">
                  <c:v>1.0408665728999966E-2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2-45F7-8D13-79CC529E3E35}"/>
            </c:ext>
          </c:extLst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Total Tax as a Percentage of Household Income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Sheet1!$A$48:$A$62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Sheet1!$C$48:$C$62</c:f>
              <c:numCache>
                <c:formatCode>0.00%</c:formatCode>
                <c:ptCount val="15"/>
                <c:pt idx="0">
                  <c:v>3.1742798022166958E-2</c:v>
                </c:pt>
                <c:pt idx="1">
                  <c:v>1.3588970359968176E-2</c:v>
                </c:pt>
                <c:pt idx="2">
                  <c:v>2.6296216965067957E-2</c:v>
                </c:pt>
                <c:pt idx="3">
                  <c:v>2.5313332015735435E-2</c:v>
                </c:pt>
                <c:pt idx="4">
                  <c:v>2.6588148194723486E-2</c:v>
                </c:pt>
                <c:pt idx="5">
                  <c:v>3.421258726434815E-2</c:v>
                </c:pt>
                <c:pt idx="6">
                  <c:v>2.3541800103249747E-2</c:v>
                </c:pt>
                <c:pt idx="7">
                  <c:v>2.5669256075925385E-2</c:v>
                </c:pt>
                <c:pt idx="8">
                  <c:v>2.5382936106922126E-2</c:v>
                </c:pt>
                <c:pt idx="9">
                  <c:v>2.0547500625095368E-2</c:v>
                </c:pt>
                <c:pt idx="10">
                  <c:v>2.9845629634645533E-2</c:v>
                </c:pt>
                <c:pt idx="11">
                  <c:v>4.5151508741853308E-2</c:v>
                </c:pt>
                <c:pt idx="12">
                  <c:v>3.0792705771528865E-2</c:v>
                </c:pt>
                <c:pt idx="13">
                  <c:v>2.7544889673208187E-2</c:v>
                </c:pt>
                <c:pt idx="14">
                  <c:v>2.5747885303629245E-2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2-45F7-8D13-79CC529E3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0674624"/>
        <c:axId val="1370675040"/>
      </c:barChart>
      <c:catAx>
        <c:axId val="137067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675040"/>
        <c:crosses val="autoZero"/>
        <c:auto val="1"/>
        <c:lblAlgn val="ctr"/>
        <c:lblOffset val="100"/>
        <c:noMultiLvlLbl val="0"/>
      </c:catAx>
      <c:valAx>
        <c:axId val="1370675040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6746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0" b="1" i="0" u="none" strike="noStrike" kern="1200" spc="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Lower Tier Taxes on Average Residential Property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Sheet1!$A$25:$A$39</c:f>
              <c:strCache>
                <c:ptCount val="15"/>
                <c:pt idx="0">
                  <c:v>Scugog</c:v>
                </c:pt>
                <c:pt idx="1">
                  <c:v>Springwater</c:v>
                </c:pt>
                <c:pt idx="2">
                  <c:v>King</c:v>
                </c:pt>
                <c:pt idx="3">
                  <c:v>East Gwillimbury</c:v>
                </c:pt>
                <c:pt idx="4">
                  <c:v>Whitchurch-Stouffville</c:v>
                </c:pt>
                <c:pt idx="5">
                  <c:v>Georgina</c:v>
                </c:pt>
                <c:pt idx="6">
                  <c:v>Halton Hills</c:v>
                </c:pt>
                <c:pt idx="7">
                  <c:v>Caledon</c:v>
                </c:pt>
                <c:pt idx="8">
                  <c:v>Brock</c:v>
                </c:pt>
                <c:pt idx="9">
                  <c:v>Woolwich</c:v>
                </c:pt>
                <c:pt idx="10">
                  <c:v>Whitby</c:v>
                </c:pt>
                <c:pt idx="11">
                  <c:v>Oshawa</c:v>
                </c:pt>
                <c:pt idx="12">
                  <c:v>Ajax</c:v>
                </c:pt>
                <c:pt idx="13">
                  <c:v>Clarington</c:v>
                </c:pt>
                <c:pt idx="14">
                  <c:v>Average</c:v>
                </c:pt>
              </c:strCache>
            </c:strRef>
          </c:cat>
          <c:val>
            <c:numRef>
              <c:f>Sheet1!$B$25:$B$39</c:f>
              <c:numCache>
                <c:formatCode>_-* #,##0_-;\-* #,##0_-;_-* "-"??_-;_-@_-</c:formatCode>
                <c:ptCount val="15"/>
                <c:pt idx="0">
                  <c:v>1337.8608680879979</c:v>
                </c:pt>
                <c:pt idx="1">
                  <c:v>1108.4443337912085</c:v>
                </c:pt>
                <c:pt idx="2">
                  <c:v>2292.1631049457174</c:v>
                </c:pt>
                <c:pt idx="3">
                  <c:v>1455.1326138855054</c:v>
                </c:pt>
                <c:pt idx="4">
                  <c:v>1989.5369819068396</c:v>
                </c:pt>
                <c:pt idx="5">
                  <c:v>2119.5124401197604</c:v>
                </c:pt>
                <c:pt idx="6">
                  <c:v>1872.0972721942067</c:v>
                </c:pt>
                <c:pt idx="7">
                  <c:v>2107.5054545454545</c:v>
                </c:pt>
                <c:pt idx="8">
                  <c:v>1181.2126920674577</c:v>
                </c:pt>
                <c:pt idx="9">
                  <c:v>799.44075128748852</c:v>
                </c:pt>
                <c:pt idx="10">
                  <c:v>1711.301730865433</c:v>
                </c:pt>
                <c:pt idx="11">
                  <c:v>2079.7483519837233</c:v>
                </c:pt>
                <c:pt idx="12">
                  <c:v>1533.4967765382014</c:v>
                </c:pt>
                <c:pt idx="13">
                  <c:v>1329.0158075320644</c:v>
                </c:pt>
                <c:pt idx="14">
                  <c:v>1527.7646119834039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2-44A6-B7D0-23E737BFF3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0242720"/>
        <c:axId val="920241056"/>
      </c:barChart>
      <c:catAx>
        <c:axId val="92024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20241056"/>
        <c:crosses val="autoZero"/>
        <c:auto val="1"/>
        <c:lblAlgn val="ctr"/>
        <c:lblOffset val="100"/>
        <c:noMultiLvlLbl val="0"/>
      </c:catAx>
      <c:valAx>
        <c:axId val="92024105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202427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2000" b="0"/>
              <a:t>2024 Proposed Capital Spending by Rational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'Category Listing'!$C$226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FF-4B95-9248-91B7455CC9DA}"/>
              </c:ext>
            </c:extLst>
          </c:dPt>
          <c:dPt>
            <c:idx val="1"/>
            <c:invertIfNegative val="0"/>
            <c:bubble3D val="0"/>
            <c:spPr>
              <a:solidFill>
                <a:srgbClr val="0077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9FF-4B95-9248-91B7455CC9DA}"/>
              </c:ext>
            </c:extLst>
          </c:dPt>
          <c:dPt>
            <c:idx val="2"/>
            <c:invertIfNegative val="0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FF-4B95-9248-91B7455CC9DA}"/>
              </c:ext>
            </c:extLst>
          </c:dPt>
          <c:cat>
            <c:strRef>
              <c:f>'Category Listing'!$B$227:$B$229</c:f>
              <c:strCache>
                <c:ptCount val="3"/>
                <c:pt idx="0">
                  <c:v>Maintain/Rehabilitate/
Replace Existing Asset</c:v>
                </c:pt>
                <c:pt idx="1">
                  <c:v>Upgrade/
Enhance Services</c:v>
                </c:pt>
                <c:pt idx="2">
                  <c:v>New Required 
due to Growth</c:v>
                </c:pt>
              </c:strCache>
            </c:strRef>
          </c:cat>
          <c:val>
            <c:numRef>
              <c:f>'Category Listing'!$C$227:$C$229</c:f>
              <c:numCache>
                <c:formatCode>_-* #,##0_-;\-* #,##0_-;_-* "-"??_-;_-@_-</c:formatCode>
                <c:ptCount val="3"/>
                <c:pt idx="0">
                  <c:v>9268400</c:v>
                </c:pt>
                <c:pt idx="1">
                  <c:v>536000</c:v>
                </c:pt>
                <c:pt idx="2">
                  <c:v>2145000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F-4B95-9248-91B7455CC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0060063"/>
        <c:axId val="1060059583"/>
      </c:barChart>
      <c:catAx>
        <c:axId val="106006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60059583"/>
        <c:crosses val="autoZero"/>
        <c:auto val="1"/>
        <c:lblAlgn val="ctr"/>
        <c:lblOffset val="100"/>
        <c:noMultiLvlLbl val="0"/>
      </c:catAx>
      <c:valAx>
        <c:axId val="106005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6006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008000"/>
              </a:solidFill>
              <a:ln w="19050">
                <a:solidFill>
                  <a:srgbClr val="008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D4-4D7E-92E1-F84BB14BE0EF}"/>
              </c:ext>
            </c:extLst>
          </c:dPt>
          <c:dPt>
            <c:idx val="1"/>
            <c:bubble3D val="0"/>
            <c:spPr>
              <a:solidFill>
                <a:srgbClr val="0077C4"/>
              </a:solidFill>
              <a:ln w="19050">
                <a:solidFill>
                  <a:srgbClr val="0077C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D4-4D7E-92E1-F84BB14BE0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Increase in Operations </a:t>
                    </a:r>
                  </a:p>
                  <a:p>
                    <a:r>
                      <a:rPr lang="en-US" dirty="0"/>
                      <a:t>50.27%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8D4-4D7E-92E1-F84BB14BE0E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Increase in Reserve Transfer 49.73%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8D4-4D7E-92E1-F84BB14BE0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Reserves!$A$2:$A$3</c:f>
              <c:strCache>
                <c:ptCount val="2"/>
                <c:pt idx="0">
                  <c:v>Budget increase</c:v>
                </c:pt>
                <c:pt idx="1">
                  <c:v>Reserve Transfers</c:v>
                </c:pt>
              </c:strCache>
            </c:strRef>
          </c:cat>
          <c:val>
            <c:numRef>
              <c:f>Reserves!$B$2:$B$3</c:f>
              <c:numCache>
                <c:formatCode>_(* #,##0.00_);_(* \(#,##0.00\);_(* "-"??_);_(@_)</c:formatCode>
                <c:ptCount val="2"/>
                <c:pt idx="0">
                  <c:v>50.27</c:v>
                </c:pt>
                <c:pt idx="1">
                  <c:v>49.725243598459095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D4-4D7E-92E1-F84BB14BE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Sheet8!$C$6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59514B"/>
            </a:solidFill>
            <a:ln>
              <a:solidFill>
                <a:srgbClr val="59514B"/>
              </a:solidFill>
            </a:ln>
            <a:effectLst/>
            <a:sp3d>
              <a:contourClr>
                <a:srgbClr val="59514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59514B"/>
              </a:solidFill>
              <a:ln>
                <a:solidFill>
                  <a:srgbClr val="59514B"/>
                </a:solidFill>
              </a:ln>
              <a:effectLst/>
              <a:sp3d>
                <a:contourClr>
                  <a:srgbClr val="59514B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42C-498F-9E5F-EECCED0921D3}"/>
              </c:ext>
            </c:extLst>
          </c:dPt>
          <c:val>
            <c:numRef>
              <c:f>Sheet8!$D$6</c:f>
              <c:numCache>
                <c:formatCode>_("$"* #,##0_);_("$"* \(#,##0\);_("$"* "-"??_);_(@_)</c:formatCode>
                <c:ptCount val="1"/>
                <c:pt idx="0">
                  <c:v>577200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D4-4411-88E6-F1B37EA77EEC}"/>
            </c:ext>
          </c:extLst>
        </c:ser>
        <c:ser>
          <c:idx val="1"/>
          <c:order val="1"/>
          <c:tx>
            <c:strRef>
              <c:f>Sheet8!$C$7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68F-4647-B750-E5D6042613A9}"/>
              </c:ext>
            </c:extLst>
          </c:dPt>
          <c:val>
            <c:numRef>
              <c:f>Sheet8!$D$7</c:f>
              <c:numCache>
                <c:formatCode>_("$"* #,##0_);_("$"* \(#,##0\);_("$"* "-"??_);_(@_)</c:formatCode>
                <c:ptCount val="1"/>
                <c:pt idx="0">
                  <c:v>1014700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D4-4411-88E6-F1B37EA77EEC}"/>
            </c:ext>
          </c:extLst>
        </c:ser>
        <c:ser>
          <c:idx val="2"/>
          <c:order val="2"/>
          <c:tx>
            <c:strRef>
              <c:f>Sheet8!$C$8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  <a:sp3d/>
          </c:spPr>
          <c:invertIfNegative val="0"/>
          <c:val>
            <c:numRef>
              <c:f>Sheet8!$D$8</c:f>
              <c:numCache>
                <c:formatCode>_("$"* #,##0_);_("$"* \(#,##0\);_("$"* "-"??_);_(@_)</c:formatCode>
                <c:ptCount val="1"/>
                <c:pt idx="0">
                  <c:v>1421035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D4-4411-88E6-F1B37EA77EEC}"/>
            </c:ext>
          </c:extLst>
        </c:ser>
        <c:ser>
          <c:idx val="3"/>
          <c:order val="3"/>
          <c:tx>
            <c:strRef>
              <c:f>Sheet8!$C$9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  <a:sp3d/>
          </c:spPr>
          <c:invertIfNegative val="0"/>
          <c:val>
            <c:numRef>
              <c:f>Sheet8!$D$9</c:f>
              <c:numCache>
                <c:formatCode>_("$"* #,##0_);_("$"* \(#,##0\);_("$"* "-"??_);_(@_)</c:formatCode>
                <c:ptCount val="1"/>
                <c:pt idx="0">
                  <c:v>1862000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D4-4411-88E6-F1B37EA77EEC}"/>
            </c:ext>
          </c:extLst>
        </c:ser>
        <c:ser>
          <c:idx val="4"/>
          <c:order val="4"/>
          <c:tx>
            <c:strRef>
              <c:f>Sheet8!$C$10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  <a:sp3d/>
          </c:spPr>
          <c:invertIfNegative val="0"/>
          <c:val>
            <c:numRef>
              <c:f>Sheet8!$D$10</c:f>
              <c:numCache>
                <c:formatCode>_("$"* #,##0_);_("$"* \(#,##0\);_("$"* "-"??_);_(@_)</c:formatCode>
                <c:ptCount val="1"/>
                <c:pt idx="0">
                  <c:v>2496600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D4-4411-88E6-F1B37EA77EEC}"/>
            </c:ext>
          </c:extLst>
        </c:ser>
        <c:ser>
          <c:idx val="5"/>
          <c:order val="5"/>
          <c:tx>
            <c:strRef>
              <c:f>Sheet8!$C$11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236CA"/>
            </a:solidFill>
            <a:ln>
              <a:noFill/>
            </a:ln>
            <a:effectLst/>
            <a:sp3d/>
          </c:spPr>
          <c:invertIfNegative val="0"/>
          <c:val>
            <c:numRef>
              <c:f>Sheet8!$D$11</c:f>
              <c:numCache>
                <c:formatCode>_("$"* #,##0_);_("$"* \(#,##0\);_("$"* "-"??_);_(@_)</c:formatCode>
                <c:ptCount val="1"/>
                <c:pt idx="0">
                  <c:v>3198800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D4-4411-88E6-F1B37EA77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8769616"/>
        <c:axId val="2018774192"/>
        <c:axId val="0"/>
      </c:bar3DChart>
      <c:catAx>
        <c:axId val="2018769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8774192"/>
        <c:crosses val="autoZero"/>
        <c:auto val="1"/>
        <c:lblAlgn val="ctr"/>
        <c:lblOffset val="100"/>
        <c:noMultiLvlLbl val="0"/>
      </c:catAx>
      <c:valAx>
        <c:axId val="201877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1876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662616247043"/>
          <c:y val="0.25346019540146308"/>
          <c:w val="0.44489730510139713"/>
          <c:h val="0.70762996823387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BBB5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F7-4E1E-903E-4A10547D2BCC}"/>
              </c:ext>
            </c:extLst>
          </c:dPt>
          <c:dPt>
            <c:idx val="1"/>
            <c:bubble3D val="0"/>
            <c:spPr>
              <a:solidFill>
                <a:srgbClr val="0077C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F7-4E1E-903E-4A10547D2BCC}"/>
              </c:ext>
            </c:extLst>
          </c:dPt>
          <c:dPt>
            <c:idx val="2"/>
            <c:bubble3D val="0"/>
            <c:spPr>
              <a:solidFill>
                <a:srgbClr val="5236C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9F7-4E1E-903E-4A10547D2BCC}"/>
              </c:ext>
            </c:extLst>
          </c:dPt>
          <c:dPt>
            <c:idx val="3"/>
            <c:bubble3D val="0"/>
            <c:explosion val="30"/>
            <c:spPr>
              <a:solidFill>
                <a:srgbClr val="59514B"/>
              </a:solidFill>
              <a:ln>
                <a:solidFill>
                  <a:srgbClr val="59514B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9F7-4E1E-903E-4A10547D2BCC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9F7-4E1E-903E-4A10547D2BCC}"/>
              </c:ext>
            </c:extLst>
          </c:dPt>
          <c:dLbls>
            <c:dLbl>
              <c:idx val="0"/>
              <c:layout>
                <c:manualLayout>
                  <c:x val="7.395547778749878E-2"/>
                  <c:y val="-7.25499132967661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F7-4E1E-903E-4A10547D2BCC}"/>
                </c:ext>
              </c:extLst>
            </c:dLbl>
            <c:dLbl>
              <c:idx val="1"/>
              <c:layout>
                <c:manualLayout>
                  <c:x val="-2.1115485564304499E-2"/>
                  <c:y val="3.70047306960881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F7-4E1E-903E-4A10547D2BCC}"/>
                </c:ext>
              </c:extLst>
            </c:dLbl>
            <c:dLbl>
              <c:idx val="2"/>
              <c:layout>
                <c:manualLayout>
                  <c:x val="-0.14264362787984836"/>
                  <c:y val="0.106938878149213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F7-4E1E-903E-4A10547D2BCC}"/>
                </c:ext>
              </c:extLst>
            </c:dLbl>
            <c:dLbl>
              <c:idx val="3"/>
              <c:layout>
                <c:manualLayout>
                  <c:x val="-6.5168732364319484E-2"/>
                  <c:y val="-1.444084089266875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4F703140-EA91-4FE5-8399-8F829C3DC6CC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
</a:t>
                    </a:r>
                    <a:fld id="{7CEE3E24-38B7-42C1-8E32-B8A921C53AA7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rgbClr val="59514B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9F7-4E1E-903E-4A10547D2BCC}"/>
                </c:ext>
              </c:extLst>
            </c:dLbl>
            <c:dLbl>
              <c:idx val="4"/>
              <c:layout>
                <c:manualLayout>
                  <c:x val="0.12727010591078597"/>
                  <c:y val="-3.72445662263507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F7-4E1E-903E-4A10547D2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Sheet2!$D$6:$D$10</c:f>
              <c:strCache>
                <c:ptCount val="5"/>
                <c:pt idx="0">
                  <c:v>Federal </c:v>
                </c:pt>
                <c:pt idx="1">
                  <c:v>Provincial</c:v>
                </c:pt>
                <c:pt idx="2">
                  <c:v>Region of Durham</c:v>
                </c:pt>
                <c:pt idx="3">
                  <c:v>Township of Scugog</c:v>
                </c:pt>
                <c:pt idx="4">
                  <c:v>Education</c:v>
                </c:pt>
              </c:strCache>
            </c:strRef>
          </c:cat>
          <c:val>
            <c:numRef>
              <c:f>Sheet2!$E$6:$E$10</c:f>
              <c:numCache>
                <c:formatCode>0%</c:formatCode>
                <c:ptCount val="5"/>
                <c:pt idx="0">
                  <c:v>0.56000000000000005</c:v>
                </c:pt>
                <c:pt idx="1">
                  <c:v>0.34</c:v>
                </c:pt>
                <c:pt idx="2">
                  <c:v>5.5E-2</c:v>
                </c:pt>
                <c:pt idx="3">
                  <c:v>3.1E-2</c:v>
                </c:pt>
                <c:pt idx="4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F7-4E1E-903E-4A10547D2BCC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662616247043"/>
          <c:y val="0.25346019540146308"/>
          <c:w val="0.44489730510139713"/>
          <c:h val="0.7076299682338788"/>
        </c:manualLayout>
      </c:layout>
      <c:pieChart>
        <c:varyColors val="1"/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12-4CAE-AC66-9BBE72AFA0A5}"/>
              </c:ext>
            </c:extLst>
          </c:dPt>
          <c:dPt>
            <c:idx val="1"/>
            <c:bubble3D val="0"/>
            <c:spPr>
              <a:solidFill>
                <a:srgbClr val="9BBB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12-4CAE-AC66-9BBE72AFA0A5}"/>
              </c:ext>
            </c:extLst>
          </c:dPt>
          <c:dPt>
            <c:idx val="2"/>
            <c:bubble3D val="0"/>
            <c:spPr>
              <a:solidFill>
                <a:srgbClr val="95B3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12-4CAE-AC66-9BBE72AFA0A5}"/>
              </c:ext>
            </c:extLst>
          </c:dPt>
          <c:dPt>
            <c:idx val="3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C12-4CAE-AC66-9BBE72AFA0A5}"/>
              </c:ext>
            </c:extLst>
          </c:dPt>
          <c:dLbls>
            <c:dLbl>
              <c:idx val="0"/>
              <c:layout>
                <c:manualLayout>
                  <c:x val="0.11172775089738725"/>
                  <c:y val="0.204370944795492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12-4CAE-AC66-9BBE72AFA0A5}"/>
                </c:ext>
              </c:extLst>
            </c:dLbl>
            <c:dLbl>
              <c:idx val="1"/>
              <c:layout>
                <c:manualLayout>
                  <c:x val="-0.17047642676225319"/>
                  <c:y val="-1.5492438439667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12-4CAE-AC66-9BBE72AFA0A5}"/>
                </c:ext>
              </c:extLst>
            </c:dLbl>
            <c:dLbl>
              <c:idx val="2"/>
              <c:layout>
                <c:manualLayout>
                  <c:x val="-0.26306276198658041"/>
                  <c:y val="-6.77794181735452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12-4CAE-AC66-9BBE72AFA0A5}"/>
                </c:ext>
              </c:extLst>
            </c:dLbl>
            <c:dLbl>
              <c:idx val="3"/>
              <c:layout>
                <c:manualLayout>
                  <c:x val="0.26747546323427079"/>
                  <c:y val="-0.116345214806078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12-4CAE-AC66-9BBE72AFA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Revenue!$A$1:$A$4</c:f>
              <c:strCache>
                <c:ptCount val="4"/>
                <c:pt idx="0">
                  <c:v>Property Taxes</c:v>
                </c:pt>
                <c:pt idx="1">
                  <c:v>Grants</c:v>
                </c:pt>
                <c:pt idx="2">
                  <c:v>User Fees and Other Revenue</c:v>
                </c:pt>
                <c:pt idx="3">
                  <c:v>Transfers from Reserves</c:v>
                </c:pt>
              </c:strCache>
            </c:strRef>
          </c:cat>
          <c:val>
            <c:numRef>
              <c:f>Revenue!$B$1:$B$4</c:f>
              <c:numCache>
                <c:formatCode>_(* #,##0_);_(* \(#,##0\);_(* "-"??_);_(@_)</c:formatCode>
                <c:ptCount val="4"/>
                <c:pt idx="0">
                  <c:v>19292010</c:v>
                </c:pt>
                <c:pt idx="1">
                  <c:v>1395600</c:v>
                </c:pt>
                <c:pt idx="2">
                  <c:v>5111500</c:v>
                </c:pt>
                <c:pt idx="3">
                  <c:v>284500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12-4CAE-AC66-9BBE72AFA0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7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B3F-4EF9-A757-3681C3E27EE9}"/>
              </c:ext>
            </c:extLst>
          </c:dPt>
          <c:dPt>
            <c:idx val="1"/>
            <c:invertIfNegative val="0"/>
            <c:bubble3D val="0"/>
            <c:spPr>
              <a:solidFill>
                <a:srgbClr val="95B3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3F-4EF9-A757-3681C3E27EE9}"/>
              </c:ext>
            </c:extLst>
          </c:dPt>
          <c:dPt>
            <c:idx val="2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3F-4EF9-A757-3681C3E27EE9}"/>
              </c:ext>
            </c:extLst>
          </c:dPt>
          <c:dPt>
            <c:idx val="3"/>
            <c:invertIfNegative val="0"/>
            <c:bubble3D val="0"/>
            <c:spPr>
              <a:solidFill>
                <a:srgbClr val="9BBB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3F-4EF9-A757-3681C3E27EE9}"/>
              </c:ext>
            </c:extLst>
          </c:dPt>
          <c:dPt>
            <c:idx val="4"/>
            <c:invertIfNegative val="0"/>
            <c:bubble3D val="0"/>
            <c:spPr>
              <a:solidFill>
                <a:srgbClr val="8064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3F-4EF9-A757-3681C3E27EE9}"/>
              </c:ext>
            </c:extLst>
          </c:dPt>
          <c:dPt>
            <c:idx val="5"/>
            <c:invertIfNegative val="0"/>
            <c:bubble3D val="0"/>
            <c:spPr>
              <a:solidFill>
                <a:srgbClr val="523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3F-4EF9-A757-3681C3E27EE9}"/>
              </c:ext>
            </c:extLst>
          </c:dPt>
          <c:dPt>
            <c:idx val="6"/>
            <c:invertIfNegative val="0"/>
            <c:bubble3D val="0"/>
            <c:spPr>
              <a:solidFill>
                <a:srgbClr val="5951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B3F-4EF9-A757-3681C3E27EE9}"/>
              </c:ext>
            </c:extLst>
          </c:dPt>
          <c:dPt>
            <c:idx val="7"/>
            <c:invertIfNegative val="0"/>
            <c:bubble3D val="0"/>
            <c:spPr>
              <a:solidFill>
                <a:srgbClr val="122C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3F-4EF9-A757-3681C3E27EE9}"/>
              </c:ext>
            </c:extLst>
          </c:dPt>
          <c:cat>
            <c:strRef>
              <c:f>'User Fees'!$N$9:$N$16</c:f>
              <c:strCache>
                <c:ptCount val="8"/>
                <c:pt idx="0">
                  <c:v>Licences</c:v>
                </c:pt>
                <c:pt idx="1">
                  <c:v>Admissions</c:v>
                </c:pt>
                <c:pt idx="2">
                  <c:v>Rentals</c:v>
                </c:pt>
                <c:pt idx="3">
                  <c:v>Permits</c:v>
                </c:pt>
                <c:pt idx="4">
                  <c:v>Applications</c:v>
                </c:pt>
                <c:pt idx="5">
                  <c:v>Program Fees</c:v>
                </c:pt>
                <c:pt idx="6">
                  <c:v>Ice User Fees</c:v>
                </c:pt>
                <c:pt idx="7">
                  <c:v>Finance Charges</c:v>
                </c:pt>
              </c:strCache>
            </c:strRef>
          </c:cat>
          <c:val>
            <c:numRef>
              <c:f>'User Fees'!$P$9:$P$16</c:f>
              <c:numCache>
                <c:formatCode>0%</c:formatCode>
                <c:ptCount val="8"/>
                <c:pt idx="0">
                  <c:v>6.8057810024837193E-3</c:v>
                </c:pt>
                <c:pt idx="1">
                  <c:v>1.4843643048520525E-2</c:v>
                </c:pt>
                <c:pt idx="2">
                  <c:v>3.690376078070913E-2</c:v>
                </c:pt>
                <c:pt idx="3">
                  <c:v>3.9113683922320223E-2</c:v>
                </c:pt>
                <c:pt idx="4">
                  <c:v>6.4870044785168085E-2</c:v>
                </c:pt>
                <c:pt idx="5">
                  <c:v>8.3527272016114831E-2</c:v>
                </c:pt>
                <c:pt idx="6">
                  <c:v>0.14636340523732227</c:v>
                </c:pt>
                <c:pt idx="7">
                  <c:v>0.15786282831048443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3F-4EF9-A757-3681C3E27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9064928"/>
        <c:axId val="459065888"/>
      </c:barChart>
      <c:catAx>
        <c:axId val="45906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59065888"/>
        <c:crosses val="autoZero"/>
        <c:auto val="1"/>
        <c:lblAlgn val="ctr"/>
        <c:lblOffset val="100"/>
        <c:noMultiLvlLbl val="0"/>
      </c:catAx>
      <c:valAx>
        <c:axId val="459065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5906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Sheet7!$D$3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Sheet7!$D$4:$D$9</c:f>
              <c:numCache>
                <c:formatCode>General</c:formatCode>
                <c:ptCount val="6"/>
                <c:pt idx="0">
                  <c:v>85.6</c:v>
                </c:pt>
                <c:pt idx="1">
                  <c:v>2.7</c:v>
                </c:pt>
                <c:pt idx="2">
                  <c:v>9.4</c:v>
                </c:pt>
                <c:pt idx="3">
                  <c:v>0.3</c:v>
                </c:pt>
                <c:pt idx="4">
                  <c:v>1.9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1C-4A76-A443-F0DBC0F953D3}"/>
            </c:ext>
          </c:extLst>
        </c:ser>
        <c:ser>
          <c:idx val="1"/>
          <c:order val="1"/>
          <c:tx>
            <c:strRef>
              <c:f>Sheet7!$E$3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Sheet7!$E$4:$E$9</c:f>
              <c:numCache>
                <c:formatCode>General</c:formatCode>
                <c:ptCount val="6"/>
                <c:pt idx="0">
                  <c:v>85.73</c:v>
                </c:pt>
                <c:pt idx="1">
                  <c:v>2.6199999999999997</c:v>
                </c:pt>
                <c:pt idx="2">
                  <c:v>9.39</c:v>
                </c:pt>
                <c:pt idx="3">
                  <c:v>0.32</c:v>
                </c:pt>
                <c:pt idx="4">
                  <c:v>1.82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1C-4A76-A443-F0DBC0F953D3}"/>
            </c:ext>
          </c:extLst>
        </c:ser>
        <c:ser>
          <c:idx val="2"/>
          <c:order val="2"/>
          <c:tx>
            <c:strRef>
              <c:f>Sheet7!$F$3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Sheet7!$F$4:$F$9</c:f>
              <c:numCache>
                <c:formatCode>General</c:formatCode>
                <c:ptCount val="6"/>
                <c:pt idx="0">
                  <c:v>85.65</c:v>
                </c:pt>
                <c:pt idx="1">
                  <c:v>2.57</c:v>
                </c:pt>
                <c:pt idx="2">
                  <c:v>9.3699999999999992</c:v>
                </c:pt>
                <c:pt idx="3">
                  <c:v>0.36</c:v>
                </c:pt>
                <c:pt idx="4">
                  <c:v>1.93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1C-4A76-A443-F0DBC0F953D3}"/>
            </c:ext>
          </c:extLst>
        </c:ser>
        <c:ser>
          <c:idx val="3"/>
          <c:order val="3"/>
          <c:tx>
            <c:strRef>
              <c:f>Sheet7!$G$3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5236CA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Sheet7!$G$4:$G$9</c:f>
              <c:numCache>
                <c:formatCode>General</c:formatCode>
                <c:ptCount val="6"/>
                <c:pt idx="0">
                  <c:v>85.68</c:v>
                </c:pt>
                <c:pt idx="1">
                  <c:v>2.4900000000000002</c:v>
                </c:pt>
                <c:pt idx="2">
                  <c:v>9.41</c:v>
                </c:pt>
                <c:pt idx="3">
                  <c:v>0.37</c:v>
                </c:pt>
                <c:pt idx="4">
                  <c:v>1.93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1C-4A76-A443-F0DBC0F953D3}"/>
            </c:ext>
          </c:extLst>
        </c:ser>
        <c:ser>
          <c:idx val="4"/>
          <c:order val="4"/>
          <c:tx>
            <c:strRef>
              <c:f>Sheet7!$H$3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7C4"/>
            </a:solidFill>
            <a:ln>
              <a:noFill/>
            </a:ln>
            <a:effectLst/>
          </c:spPr>
          <c:invertIfNegative val="0"/>
          <c:cat>
            <c:strRef>
              <c:f>Sheet7!$B$4:$B$9</c:f>
              <c:strCache>
                <c:ptCount val="6"/>
                <c:pt idx="0">
                  <c:v>Residential</c:v>
                </c:pt>
                <c:pt idx="1">
                  <c:v>Farm</c:v>
                </c:pt>
                <c:pt idx="2">
                  <c:v>Commercial</c:v>
                </c:pt>
                <c:pt idx="3">
                  <c:v>Pipeline</c:v>
                </c:pt>
                <c:pt idx="4">
                  <c:v>Industrial</c:v>
                </c:pt>
                <c:pt idx="5">
                  <c:v>Managed Forest</c:v>
                </c:pt>
              </c:strCache>
            </c:strRef>
          </c:cat>
          <c:val>
            <c:numRef>
              <c:f>Sheet7!$H$4:$H$9</c:f>
              <c:numCache>
                <c:formatCode>General</c:formatCode>
                <c:ptCount val="6"/>
                <c:pt idx="0">
                  <c:v>85.4</c:v>
                </c:pt>
                <c:pt idx="1">
                  <c:v>2.5</c:v>
                </c:pt>
                <c:pt idx="2">
                  <c:v>9.4</c:v>
                </c:pt>
                <c:pt idx="3">
                  <c:v>0.4</c:v>
                </c:pt>
                <c:pt idx="4">
                  <c:v>2.2000000000000002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1C-4A76-A443-F0DBC0F95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196591"/>
        <c:axId val="350202415"/>
      </c:barChart>
      <c:catAx>
        <c:axId val="3501965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50202415"/>
        <c:crosses val="autoZero"/>
        <c:auto val="1"/>
        <c:lblAlgn val="ctr"/>
        <c:lblOffset val="100"/>
        <c:noMultiLvlLbl val="0"/>
      </c:catAx>
      <c:valAx>
        <c:axId val="35020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CA"/>
                  <a:t>Percentage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50196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image" Target="../media/image37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image" Target="../media/image37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BF907-A87C-4E37-B3B0-15845960C0E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A910D033-E014-448D-834C-F8C0C6601E0C}">
      <dgm:prSet phldrT="[Text]" custT="1"/>
      <dgm:spPr/>
      <dgm:t>
        <a:bodyPr/>
        <a:lstStyle/>
        <a:p>
          <a:r>
            <a:rPr lang="en-CA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Finalization of Scugog Strategic Plan</a:t>
          </a:r>
        </a:p>
      </dgm:t>
    </dgm:pt>
    <dgm:pt modelId="{5AFD6A70-3E3B-49A8-B5E8-BD830506AD9A}" type="parTrans" cxnId="{22980624-DDF1-4B66-AD2F-CC431594E59B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788F7-25FD-414C-BF38-4D4E0972C52A}" type="sibTrans" cxnId="{22980624-DDF1-4B66-AD2F-CC431594E59B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E609D7-6BCF-47C9-90A4-112975F93F27}">
      <dgm:prSet phldrT="[Text]" custT="1"/>
      <dgm:spPr/>
      <dgm:t>
        <a:bodyPr/>
        <a:lstStyle/>
        <a:p>
          <a:r>
            <a:rPr lang="en-CA" sz="1800" dirty="0" err="1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MyScugog</a:t>
          </a:r>
          <a:r>
            <a:rPr lang="en-CA" sz="1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 Connected  Phase 2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  <a:cs typeface="Arial" panose="020B0604020202020204" pitchFamily="34" charset="0"/>
          </a:endParaRPr>
        </a:p>
      </dgm:t>
    </dgm:pt>
    <dgm:pt modelId="{595392C3-8623-4776-80D8-30CDF3E30D8A}" type="parTrans" cxnId="{728FAB62-DC02-49BD-A3DF-9AE944B82A63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35E78E-EF0E-4992-A5E9-CB0D9BE0FD05}" type="sibTrans" cxnId="{728FAB62-DC02-49BD-A3DF-9AE944B82A63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A646B-D04C-41EF-915B-51F34E673079}">
      <dgm:prSet phldrT="[Text]" custT="1"/>
      <dgm:spPr/>
      <dgm:t>
        <a:bodyPr/>
        <a:lstStyle/>
        <a:p>
          <a:r>
            <a:rPr lang="en-CA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Implementation of Virtual City Hall Software for Property Owners to access tax information </a:t>
          </a:r>
        </a:p>
      </dgm:t>
    </dgm:pt>
    <dgm:pt modelId="{CB859135-8972-4A6B-A4F0-A7007FCCDFA0}" type="parTrans" cxnId="{F3141FEA-35C1-4FDB-8380-65EA23735337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6AAC93-66F7-4132-A6B6-8B278DA81133}" type="sibTrans" cxnId="{F3141FEA-35C1-4FDB-8380-65EA23735337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B08EDA-C974-4601-AE06-8D3429B82C75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Outdoor Skating Rink at Joe Fowler North Ball Diamond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  <a:cs typeface="Arial" panose="020B0604020202020204" pitchFamily="34" charset="0"/>
          </a:endParaRPr>
        </a:p>
      </dgm:t>
    </dgm:pt>
    <dgm:pt modelId="{C87B76DF-B3BB-4D80-8DCF-0D92BE5443C3}" type="parTrans" cxnId="{98D93BE0-2B80-4AEF-BD84-139EF79A833C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E3857-2CD6-4937-BD8A-6AF189CB371B}" type="sibTrans" cxnId="{98D93BE0-2B80-4AEF-BD84-139EF79A833C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06244-E4F1-464D-8F1A-0418158DBF82}">
      <dgm:prSet phldrT="[Text]" custT="1"/>
      <dgm:spPr/>
      <dgm:t>
        <a:bodyPr/>
        <a:lstStyle/>
        <a:p>
          <a:r>
            <a:rPr lang="en-CA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Picnic Shelter at Joe Fowler Memorial Park</a:t>
          </a:r>
        </a:p>
      </dgm:t>
    </dgm:pt>
    <dgm:pt modelId="{49AAAB0E-CB4F-4918-ACC1-7F2F56C08E33}" type="parTrans" cxnId="{0FF2BEED-F9A4-48A7-B705-37C363703824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DDF47-7268-410F-88FA-7BFD7FB80826}" type="sibTrans" cxnId="{0FF2BEED-F9A4-48A7-B705-37C363703824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4D89D-0C53-4167-9AE7-3E119ECD8DEA}">
      <dgm:prSet phldrT="[Text]" custT="1"/>
      <dgm:spPr/>
      <dgm:t>
        <a:bodyPr/>
        <a:lstStyle/>
        <a:p>
          <a:r>
            <a:rPr lang="en-CA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Playground at Palmer Park</a:t>
          </a:r>
        </a:p>
      </dgm:t>
    </dgm:pt>
    <dgm:pt modelId="{471E7603-299E-429F-A5CC-918C2B3D4951}" type="parTrans" cxnId="{1A23B341-E029-48AE-80C5-795F8A86CD80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DC970D-E32E-4D10-B027-BF27CF4087B2}" type="sibTrans" cxnId="{1A23B341-E029-48AE-80C5-795F8A86CD80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FAF5F6-6210-4B56-9266-443E88E62DB3}">
      <dgm:prSet phldrT="[Text]" custT="1"/>
      <dgm:spPr/>
      <dgm:t>
        <a:bodyPr/>
        <a:lstStyle/>
        <a:p>
          <a:r>
            <a:rPr lang="en-CA" sz="1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Town Hall 1873 Bell Tower Restoration</a:t>
          </a:r>
        </a:p>
      </dgm:t>
    </dgm:pt>
    <dgm:pt modelId="{350BCAE8-544F-4125-9904-2B72599BF0D3}" type="sibTrans" cxnId="{68DC2378-1CD1-40D9-BD8F-DA44956FBB89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11DAB2-3B2F-47B1-828E-9A67A61F6311}" type="parTrans" cxnId="{68DC2378-1CD1-40D9-BD8F-DA44956FBB89}">
      <dgm:prSet/>
      <dgm:spPr/>
      <dgm:t>
        <a:bodyPr/>
        <a:lstStyle/>
        <a:p>
          <a:endParaRPr lang="en-CA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20E41-F836-466D-9646-670BDBF69855}" type="pres">
      <dgm:prSet presAssocID="{CC7BF907-A87C-4E37-B3B0-15845960C0EF}" presName="Name0" presStyleCnt="0">
        <dgm:presLayoutVars>
          <dgm:dir/>
          <dgm:resizeHandles val="exact"/>
        </dgm:presLayoutVars>
      </dgm:prSet>
      <dgm:spPr/>
    </dgm:pt>
    <dgm:pt modelId="{F598DA4A-843E-4756-B621-64C0DE35F34D}" type="pres">
      <dgm:prSet presAssocID="{A910D033-E014-448D-834C-F8C0C6601E0C}" presName="compNode" presStyleCnt="0"/>
      <dgm:spPr/>
    </dgm:pt>
    <dgm:pt modelId="{70CC01E6-78FD-4951-9B0B-2C7C49BEC1BE}" type="pres">
      <dgm:prSet presAssocID="{A910D033-E014-448D-834C-F8C0C6601E0C}" presName="pictRect" presStyleLbl="node1" presStyleIdx="0" presStyleCnt="7" custLinFactNeighborX="1189" custLinFactNeighborY="-472"/>
      <dgm:spPr>
        <a:blipFill dpi="0" rotWithShape="1">
          <a:blip xmlns:r="http://schemas.openxmlformats.org/officeDocument/2006/relationships" r:embed="rId1"/>
          <a:srcRect/>
          <a:stretch>
            <a:fillRect l="-1" t="-10630" r="1" b="-35370"/>
          </a:stretch>
        </a:blipFill>
      </dgm:spPr>
    </dgm:pt>
    <dgm:pt modelId="{7A992794-34B5-4101-A9E8-3F501E8CE6CD}" type="pres">
      <dgm:prSet presAssocID="{A910D033-E014-448D-834C-F8C0C6601E0C}" presName="textRect" presStyleLbl="revTx" presStyleIdx="0" presStyleCnt="7">
        <dgm:presLayoutVars>
          <dgm:bulletEnabled val="1"/>
        </dgm:presLayoutVars>
      </dgm:prSet>
      <dgm:spPr/>
    </dgm:pt>
    <dgm:pt modelId="{8834C931-D252-4C63-9DCE-EBD3C7AAF694}" type="pres">
      <dgm:prSet presAssocID="{E60788F7-25FD-414C-BF38-4D4E0972C52A}" presName="sibTrans" presStyleLbl="sibTrans2D1" presStyleIdx="0" presStyleCnt="0"/>
      <dgm:spPr/>
    </dgm:pt>
    <dgm:pt modelId="{5C278A8C-5E2E-48EE-A5B1-9CA7CD48A2F9}" type="pres">
      <dgm:prSet presAssocID="{3DE609D7-6BCF-47C9-90A4-112975F93F27}" presName="compNode" presStyleCnt="0"/>
      <dgm:spPr/>
    </dgm:pt>
    <dgm:pt modelId="{9D94F47F-F156-47AE-A747-8CA7E49EEB7A}" type="pres">
      <dgm:prSet presAssocID="{3DE609D7-6BCF-47C9-90A4-112975F93F27}" presName="pictRect" presStyleLbl="node1" presStyleIdx="1" presStyleCnt="7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B04BBCB2-E1FC-4860-8F1B-00CFD0E02814}" type="pres">
      <dgm:prSet presAssocID="{3DE609D7-6BCF-47C9-90A4-112975F93F27}" presName="textRect" presStyleLbl="revTx" presStyleIdx="1" presStyleCnt="7">
        <dgm:presLayoutVars>
          <dgm:bulletEnabled val="1"/>
        </dgm:presLayoutVars>
      </dgm:prSet>
      <dgm:spPr/>
    </dgm:pt>
    <dgm:pt modelId="{FCAF378E-7E6C-423D-B15B-8E675DA9D3B9}" type="pres">
      <dgm:prSet presAssocID="{5B35E78E-EF0E-4992-A5E9-CB0D9BE0FD05}" presName="sibTrans" presStyleLbl="sibTrans2D1" presStyleIdx="0" presStyleCnt="0"/>
      <dgm:spPr/>
    </dgm:pt>
    <dgm:pt modelId="{CA5BDC0C-ED30-46A1-AEC0-9D7D8983AC28}" type="pres">
      <dgm:prSet presAssocID="{E66A646B-D04C-41EF-915B-51F34E673079}" presName="compNode" presStyleCnt="0"/>
      <dgm:spPr/>
    </dgm:pt>
    <dgm:pt modelId="{CC642550-7BA7-4A4A-98CF-965DC42D9E90}" type="pres">
      <dgm:prSet presAssocID="{E66A646B-D04C-41EF-915B-51F34E673079}" presName="pictRect" presStyleLbl="node1" presStyleIdx="2" presStyleCnt="7"/>
      <dgm:spPr>
        <a:blipFill dpi="0" rotWithShape="1">
          <a:blip xmlns:r="http://schemas.openxmlformats.org/officeDocument/2006/relationships" r:embed="rId3"/>
          <a:srcRect/>
          <a:stretch>
            <a:fillRect l="-22993" t="-14169" r="-28006" b="-34243"/>
          </a:stretch>
        </a:blipFill>
      </dgm:spPr>
    </dgm:pt>
    <dgm:pt modelId="{5F22497A-2824-4DA3-A084-4C11A80EEDDB}" type="pres">
      <dgm:prSet presAssocID="{E66A646B-D04C-41EF-915B-51F34E673079}" presName="textRect" presStyleLbl="revTx" presStyleIdx="2" presStyleCnt="7">
        <dgm:presLayoutVars>
          <dgm:bulletEnabled val="1"/>
        </dgm:presLayoutVars>
      </dgm:prSet>
      <dgm:spPr/>
    </dgm:pt>
    <dgm:pt modelId="{3B0DF4F9-B000-48B2-81B4-A0F1D41753BD}" type="pres">
      <dgm:prSet presAssocID="{D76AAC93-66F7-4132-A6B6-8B278DA81133}" presName="sibTrans" presStyleLbl="sibTrans2D1" presStyleIdx="0" presStyleCnt="0"/>
      <dgm:spPr/>
    </dgm:pt>
    <dgm:pt modelId="{FF2E0FD4-EA09-47D6-B5CC-44067B0D2C3C}" type="pres">
      <dgm:prSet presAssocID="{D5B08EDA-C974-4601-AE06-8D3429B82C75}" presName="compNode" presStyleCnt="0"/>
      <dgm:spPr/>
    </dgm:pt>
    <dgm:pt modelId="{69902F1D-0854-46B8-930F-41F49591457B}" type="pres">
      <dgm:prSet presAssocID="{D5B08EDA-C974-4601-AE06-8D3429B82C75}" presName="pictRect" presStyleLbl="node1" presStyleIdx="3" presStyleCnt="7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59" t="-472" r="-2067" b="472"/>
          </a:stretch>
        </a:blipFill>
      </dgm:spPr>
    </dgm:pt>
    <dgm:pt modelId="{5A90E5DD-B161-4D20-AFBC-D0A75A8473B5}" type="pres">
      <dgm:prSet presAssocID="{D5B08EDA-C974-4601-AE06-8D3429B82C75}" presName="textRect" presStyleLbl="revTx" presStyleIdx="3" presStyleCnt="7">
        <dgm:presLayoutVars>
          <dgm:bulletEnabled val="1"/>
        </dgm:presLayoutVars>
      </dgm:prSet>
      <dgm:spPr/>
    </dgm:pt>
    <dgm:pt modelId="{EC462D66-3C37-4DC0-A598-CDCBD19359B6}" type="pres">
      <dgm:prSet presAssocID="{DC6E3857-2CD6-4937-BD8A-6AF189CB371B}" presName="sibTrans" presStyleLbl="sibTrans2D1" presStyleIdx="0" presStyleCnt="0"/>
      <dgm:spPr/>
    </dgm:pt>
    <dgm:pt modelId="{AF8DDD08-D0FC-4AEF-A9F9-68327BC8ADB9}" type="pres">
      <dgm:prSet presAssocID="{23706244-E4F1-464D-8F1A-0418158DBF82}" presName="compNode" presStyleCnt="0"/>
      <dgm:spPr/>
    </dgm:pt>
    <dgm:pt modelId="{9E5F4EDB-896F-4835-B467-D3EC8418A38A}" type="pres">
      <dgm:prSet presAssocID="{23706244-E4F1-464D-8F1A-0418158DBF82}" presName="pictRect" presStyleLbl="node1" presStyleIdx="4" presStyleCnt="7"/>
      <dgm:spPr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</dgm:spPr>
    </dgm:pt>
    <dgm:pt modelId="{36E33B6A-26DE-418A-9E1E-65E0D65BC5CF}" type="pres">
      <dgm:prSet presAssocID="{23706244-E4F1-464D-8F1A-0418158DBF82}" presName="textRect" presStyleLbl="revTx" presStyleIdx="4" presStyleCnt="7">
        <dgm:presLayoutVars>
          <dgm:bulletEnabled val="1"/>
        </dgm:presLayoutVars>
      </dgm:prSet>
      <dgm:spPr/>
    </dgm:pt>
    <dgm:pt modelId="{6ABC6706-F414-4E49-A913-715C7BE5B593}" type="pres">
      <dgm:prSet presAssocID="{270DDF47-7268-410F-88FA-7BFD7FB80826}" presName="sibTrans" presStyleLbl="sibTrans2D1" presStyleIdx="0" presStyleCnt="0"/>
      <dgm:spPr/>
    </dgm:pt>
    <dgm:pt modelId="{3354C065-E1E9-45A2-9391-1597CC3F609D}" type="pres">
      <dgm:prSet presAssocID="{7584D89D-0C53-4167-9AE7-3E119ECD8DEA}" presName="compNode" presStyleCnt="0"/>
      <dgm:spPr/>
    </dgm:pt>
    <dgm:pt modelId="{1C77CFB5-AA44-4663-8FBC-40A3A942DC33}" type="pres">
      <dgm:prSet presAssocID="{7584D89D-0C53-4167-9AE7-3E119ECD8DEA}" presName="pictRect" presStyleLbl="node1" presStyleIdx="5" presStyleCnt="7"/>
      <dgm:spPr>
        <a:blipFill dpi="0" rotWithShape="1">
          <a:blip xmlns:r="http://schemas.openxmlformats.org/officeDocument/2006/relationships" r:embed="rId6"/>
          <a:srcRect/>
          <a:stretch>
            <a:fillRect l="-55289" t="-28434" r="-53476" b="-54768"/>
          </a:stretch>
        </a:blipFill>
      </dgm:spPr>
    </dgm:pt>
    <dgm:pt modelId="{8D367CF2-C9D0-47A4-81AC-24A8BE2509B0}" type="pres">
      <dgm:prSet presAssocID="{7584D89D-0C53-4167-9AE7-3E119ECD8DEA}" presName="textRect" presStyleLbl="revTx" presStyleIdx="5" presStyleCnt="7">
        <dgm:presLayoutVars>
          <dgm:bulletEnabled val="1"/>
        </dgm:presLayoutVars>
      </dgm:prSet>
      <dgm:spPr/>
    </dgm:pt>
    <dgm:pt modelId="{975A9833-A7E1-4E5D-BC8E-006BD8AC0AAE}" type="pres">
      <dgm:prSet presAssocID="{86DC970D-E32E-4D10-B027-BF27CF4087B2}" presName="sibTrans" presStyleLbl="sibTrans2D1" presStyleIdx="0" presStyleCnt="0"/>
      <dgm:spPr/>
    </dgm:pt>
    <dgm:pt modelId="{D2CE09C0-3235-4AB8-9507-C9435BB922AE}" type="pres">
      <dgm:prSet presAssocID="{3EFAF5F6-6210-4B56-9266-443E88E62DB3}" presName="compNode" presStyleCnt="0"/>
      <dgm:spPr/>
    </dgm:pt>
    <dgm:pt modelId="{CBF2B40A-6703-4A48-AD3B-69D130C40204}" type="pres">
      <dgm:prSet presAssocID="{3EFAF5F6-6210-4B56-9266-443E88E62DB3}" presName="pictRect" presStyleLbl="node1" presStyleIdx="6" presStyleCnt="7"/>
      <dgm:spPr>
        <a:blipFill dpi="0" rotWithShape="1">
          <a:blip xmlns:r="http://schemas.openxmlformats.org/officeDocument/2006/relationships" r:embed="rId7"/>
          <a:srcRect/>
          <a:stretch>
            <a:fillRect l="-2496" t="-45557" r="-2813" b="-126139"/>
          </a:stretch>
        </a:blipFill>
      </dgm:spPr>
    </dgm:pt>
    <dgm:pt modelId="{7657EE4D-A513-4C1F-8716-13C90417B91A}" type="pres">
      <dgm:prSet presAssocID="{3EFAF5F6-6210-4B56-9266-443E88E62DB3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E1333F0D-E8A1-4CA4-B9C8-4F00D7AE6CCE}" type="presOf" srcId="{86DC970D-E32E-4D10-B027-BF27CF4087B2}" destId="{975A9833-A7E1-4E5D-BC8E-006BD8AC0AAE}" srcOrd="0" destOrd="0" presId="urn:microsoft.com/office/officeart/2005/8/layout/pList1"/>
    <dgm:cxn modelId="{22980624-DDF1-4B66-AD2F-CC431594E59B}" srcId="{CC7BF907-A87C-4E37-B3B0-15845960C0EF}" destId="{A910D033-E014-448D-834C-F8C0C6601E0C}" srcOrd="0" destOrd="0" parTransId="{5AFD6A70-3E3B-49A8-B5E8-BD830506AD9A}" sibTransId="{E60788F7-25FD-414C-BF38-4D4E0972C52A}"/>
    <dgm:cxn modelId="{BF4B215F-8A0D-450D-BB01-366B73506AA8}" type="presOf" srcId="{DC6E3857-2CD6-4937-BD8A-6AF189CB371B}" destId="{EC462D66-3C37-4DC0-A598-CDCBD19359B6}" srcOrd="0" destOrd="0" presId="urn:microsoft.com/office/officeart/2005/8/layout/pList1"/>
    <dgm:cxn modelId="{1A23B341-E029-48AE-80C5-795F8A86CD80}" srcId="{CC7BF907-A87C-4E37-B3B0-15845960C0EF}" destId="{7584D89D-0C53-4167-9AE7-3E119ECD8DEA}" srcOrd="5" destOrd="0" parTransId="{471E7603-299E-429F-A5CC-918C2B3D4951}" sibTransId="{86DC970D-E32E-4D10-B027-BF27CF4087B2}"/>
    <dgm:cxn modelId="{728FAB62-DC02-49BD-A3DF-9AE944B82A63}" srcId="{CC7BF907-A87C-4E37-B3B0-15845960C0EF}" destId="{3DE609D7-6BCF-47C9-90A4-112975F93F27}" srcOrd="1" destOrd="0" parTransId="{595392C3-8623-4776-80D8-30CDF3E30D8A}" sibTransId="{5B35E78E-EF0E-4992-A5E9-CB0D9BE0FD05}"/>
    <dgm:cxn modelId="{86F6CE6D-4638-4274-8FB9-42E48E92407B}" type="presOf" srcId="{5B35E78E-EF0E-4992-A5E9-CB0D9BE0FD05}" destId="{FCAF378E-7E6C-423D-B15B-8E675DA9D3B9}" srcOrd="0" destOrd="0" presId="urn:microsoft.com/office/officeart/2005/8/layout/pList1"/>
    <dgm:cxn modelId="{68DC2378-1CD1-40D9-BD8F-DA44956FBB89}" srcId="{CC7BF907-A87C-4E37-B3B0-15845960C0EF}" destId="{3EFAF5F6-6210-4B56-9266-443E88E62DB3}" srcOrd="6" destOrd="0" parTransId="{5E11DAB2-3B2F-47B1-828E-9A67A61F6311}" sibTransId="{350BCAE8-544F-4125-9904-2B72599BF0D3}"/>
    <dgm:cxn modelId="{DCA96D78-B6A5-4554-991B-22EA40D632DF}" type="presOf" srcId="{3EFAF5F6-6210-4B56-9266-443E88E62DB3}" destId="{7657EE4D-A513-4C1F-8716-13C90417B91A}" srcOrd="0" destOrd="0" presId="urn:microsoft.com/office/officeart/2005/8/layout/pList1"/>
    <dgm:cxn modelId="{9561C078-B4D9-41F9-AF95-70A0382F1EA1}" type="presOf" srcId="{D5B08EDA-C974-4601-AE06-8D3429B82C75}" destId="{5A90E5DD-B161-4D20-AFBC-D0A75A8473B5}" srcOrd="0" destOrd="0" presId="urn:microsoft.com/office/officeart/2005/8/layout/pList1"/>
    <dgm:cxn modelId="{6CFB8886-42FB-4F27-AD06-8373B539D5F3}" type="presOf" srcId="{3DE609D7-6BCF-47C9-90A4-112975F93F27}" destId="{B04BBCB2-E1FC-4860-8F1B-00CFD0E02814}" srcOrd="0" destOrd="0" presId="urn:microsoft.com/office/officeart/2005/8/layout/pList1"/>
    <dgm:cxn modelId="{46A0E990-1A23-43BB-9680-EBFA1D268274}" type="presOf" srcId="{CC7BF907-A87C-4E37-B3B0-15845960C0EF}" destId="{13820E41-F836-466D-9646-670BDBF69855}" srcOrd="0" destOrd="0" presId="urn:microsoft.com/office/officeart/2005/8/layout/pList1"/>
    <dgm:cxn modelId="{7BB11F9A-4BFC-4472-AA95-907A935B7E92}" type="presOf" srcId="{E66A646B-D04C-41EF-915B-51F34E673079}" destId="{5F22497A-2824-4DA3-A084-4C11A80EEDDB}" srcOrd="0" destOrd="0" presId="urn:microsoft.com/office/officeart/2005/8/layout/pList1"/>
    <dgm:cxn modelId="{A599AD9B-6579-49A2-81BF-3F2B91627796}" type="presOf" srcId="{7584D89D-0C53-4167-9AE7-3E119ECD8DEA}" destId="{8D367CF2-C9D0-47A4-81AC-24A8BE2509B0}" srcOrd="0" destOrd="0" presId="urn:microsoft.com/office/officeart/2005/8/layout/pList1"/>
    <dgm:cxn modelId="{93A8059D-1389-484D-AA49-3AA9FCCDFD10}" type="presOf" srcId="{23706244-E4F1-464D-8F1A-0418158DBF82}" destId="{36E33B6A-26DE-418A-9E1E-65E0D65BC5CF}" srcOrd="0" destOrd="0" presId="urn:microsoft.com/office/officeart/2005/8/layout/pList1"/>
    <dgm:cxn modelId="{936495A2-5695-4286-BB03-75E999AA01AF}" type="presOf" srcId="{270DDF47-7268-410F-88FA-7BFD7FB80826}" destId="{6ABC6706-F414-4E49-A913-715C7BE5B593}" srcOrd="0" destOrd="0" presId="urn:microsoft.com/office/officeart/2005/8/layout/pList1"/>
    <dgm:cxn modelId="{CDC35DB4-240B-473C-A961-876755E90489}" type="presOf" srcId="{A910D033-E014-448D-834C-F8C0C6601E0C}" destId="{7A992794-34B5-4101-A9E8-3F501E8CE6CD}" srcOrd="0" destOrd="0" presId="urn:microsoft.com/office/officeart/2005/8/layout/pList1"/>
    <dgm:cxn modelId="{D597ACC6-0B8C-4961-9704-2C48AA6A4465}" type="presOf" srcId="{E60788F7-25FD-414C-BF38-4D4E0972C52A}" destId="{8834C931-D252-4C63-9DCE-EBD3C7AAF694}" srcOrd="0" destOrd="0" presId="urn:microsoft.com/office/officeart/2005/8/layout/pList1"/>
    <dgm:cxn modelId="{51FB68DA-8BF7-4868-97A0-9FA5C2BC5DA2}" type="presOf" srcId="{D76AAC93-66F7-4132-A6B6-8B278DA81133}" destId="{3B0DF4F9-B000-48B2-81B4-A0F1D41753BD}" srcOrd="0" destOrd="0" presId="urn:microsoft.com/office/officeart/2005/8/layout/pList1"/>
    <dgm:cxn modelId="{98D93BE0-2B80-4AEF-BD84-139EF79A833C}" srcId="{CC7BF907-A87C-4E37-B3B0-15845960C0EF}" destId="{D5B08EDA-C974-4601-AE06-8D3429B82C75}" srcOrd="3" destOrd="0" parTransId="{C87B76DF-B3BB-4D80-8DCF-0D92BE5443C3}" sibTransId="{DC6E3857-2CD6-4937-BD8A-6AF189CB371B}"/>
    <dgm:cxn modelId="{F3141FEA-35C1-4FDB-8380-65EA23735337}" srcId="{CC7BF907-A87C-4E37-B3B0-15845960C0EF}" destId="{E66A646B-D04C-41EF-915B-51F34E673079}" srcOrd="2" destOrd="0" parTransId="{CB859135-8972-4A6B-A4F0-A7007FCCDFA0}" sibTransId="{D76AAC93-66F7-4132-A6B6-8B278DA81133}"/>
    <dgm:cxn modelId="{0FF2BEED-F9A4-48A7-B705-37C363703824}" srcId="{CC7BF907-A87C-4E37-B3B0-15845960C0EF}" destId="{23706244-E4F1-464D-8F1A-0418158DBF82}" srcOrd="4" destOrd="0" parTransId="{49AAAB0E-CB4F-4918-ACC1-7F2F56C08E33}" sibTransId="{270DDF47-7268-410F-88FA-7BFD7FB80826}"/>
    <dgm:cxn modelId="{3F223FF8-7CF0-4074-A5B6-90CAB8749E4E}" type="presParOf" srcId="{13820E41-F836-466D-9646-670BDBF69855}" destId="{F598DA4A-843E-4756-B621-64C0DE35F34D}" srcOrd="0" destOrd="0" presId="urn:microsoft.com/office/officeart/2005/8/layout/pList1"/>
    <dgm:cxn modelId="{663C3C8F-EFAC-4FEF-9D9F-71E0771BE706}" type="presParOf" srcId="{F598DA4A-843E-4756-B621-64C0DE35F34D}" destId="{70CC01E6-78FD-4951-9B0B-2C7C49BEC1BE}" srcOrd="0" destOrd="0" presId="urn:microsoft.com/office/officeart/2005/8/layout/pList1"/>
    <dgm:cxn modelId="{449EF3D0-D0C6-42DC-B142-3398E5C6E673}" type="presParOf" srcId="{F598DA4A-843E-4756-B621-64C0DE35F34D}" destId="{7A992794-34B5-4101-A9E8-3F501E8CE6CD}" srcOrd="1" destOrd="0" presId="urn:microsoft.com/office/officeart/2005/8/layout/pList1"/>
    <dgm:cxn modelId="{5A925BCC-1E1D-41BE-A8EA-54022CD8B081}" type="presParOf" srcId="{13820E41-F836-466D-9646-670BDBF69855}" destId="{8834C931-D252-4C63-9DCE-EBD3C7AAF694}" srcOrd="1" destOrd="0" presId="urn:microsoft.com/office/officeart/2005/8/layout/pList1"/>
    <dgm:cxn modelId="{40F00807-D34F-4574-AD77-6C7CAD307D5B}" type="presParOf" srcId="{13820E41-F836-466D-9646-670BDBF69855}" destId="{5C278A8C-5E2E-48EE-A5B1-9CA7CD48A2F9}" srcOrd="2" destOrd="0" presId="urn:microsoft.com/office/officeart/2005/8/layout/pList1"/>
    <dgm:cxn modelId="{7ECC151C-F137-4B3A-90DE-C16D3C844B00}" type="presParOf" srcId="{5C278A8C-5E2E-48EE-A5B1-9CA7CD48A2F9}" destId="{9D94F47F-F156-47AE-A747-8CA7E49EEB7A}" srcOrd="0" destOrd="0" presId="urn:microsoft.com/office/officeart/2005/8/layout/pList1"/>
    <dgm:cxn modelId="{0F3AD792-B3E0-4215-9B9E-37DE7FFFD003}" type="presParOf" srcId="{5C278A8C-5E2E-48EE-A5B1-9CA7CD48A2F9}" destId="{B04BBCB2-E1FC-4860-8F1B-00CFD0E02814}" srcOrd="1" destOrd="0" presId="urn:microsoft.com/office/officeart/2005/8/layout/pList1"/>
    <dgm:cxn modelId="{B60DDEE9-AC39-4C2E-A172-BF77F778C760}" type="presParOf" srcId="{13820E41-F836-466D-9646-670BDBF69855}" destId="{FCAF378E-7E6C-423D-B15B-8E675DA9D3B9}" srcOrd="3" destOrd="0" presId="urn:microsoft.com/office/officeart/2005/8/layout/pList1"/>
    <dgm:cxn modelId="{63CDBDC5-3AB1-4FA5-A0C0-9CEC710E9222}" type="presParOf" srcId="{13820E41-F836-466D-9646-670BDBF69855}" destId="{CA5BDC0C-ED30-46A1-AEC0-9D7D8983AC28}" srcOrd="4" destOrd="0" presId="urn:microsoft.com/office/officeart/2005/8/layout/pList1"/>
    <dgm:cxn modelId="{1271D35F-84CF-495F-BE91-4C3885010805}" type="presParOf" srcId="{CA5BDC0C-ED30-46A1-AEC0-9D7D8983AC28}" destId="{CC642550-7BA7-4A4A-98CF-965DC42D9E90}" srcOrd="0" destOrd="0" presId="urn:microsoft.com/office/officeart/2005/8/layout/pList1"/>
    <dgm:cxn modelId="{014A8672-AF4D-4987-BEF9-FE3F5450EB2F}" type="presParOf" srcId="{CA5BDC0C-ED30-46A1-AEC0-9D7D8983AC28}" destId="{5F22497A-2824-4DA3-A084-4C11A80EEDDB}" srcOrd="1" destOrd="0" presId="urn:microsoft.com/office/officeart/2005/8/layout/pList1"/>
    <dgm:cxn modelId="{D874E268-F7A3-461D-9511-639235A4B0C6}" type="presParOf" srcId="{13820E41-F836-466D-9646-670BDBF69855}" destId="{3B0DF4F9-B000-48B2-81B4-A0F1D41753BD}" srcOrd="5" destOrd="0" presId="urn:microsoft.com/office/officeart/2005/8/layout/pList1"/>
    <dgm:cxn modelId="{3DBE9E8D-8FDC-49FD-8166-0C20843F8E1C}" type="presParOf" srcId="{13820E41-F836-466D-9646-670BDBF69855}" destId="{FF2E0FD4-EA09-47D6-B5CC-44067B0D2C3C}" srcOrd="6" destOrd="0" presId="urn:microsoft.com/office/officeart/2005/8/layout/pList1"/>
    <dgm:cxn modelId="{DC2711D6-1B66-47AD-AD61-D3C699F1A94B}" type="presParOf" srcId="{FF2E0FD4-EA09-47D6-B5CC-44067B0D2C3C}" destId="{69902F1D-0854-46B8-930F-41F49591457B}" srcOrd="0" destOrd="0" presId="urn:microsoft.com/office/officeart/2005/8/layout/pList1"/>
    <dgm:cxn modelId="{50CC8A30-994F-43B5-ABBC-A446C37F06FC}" type="presParOf" srcId="{FF2E0FD4-EA09-47D6-B5CC-44067B0D2C3C}" destId="{5A90E5DD-B161-4D20-AFBC-D0A75A8473B5}" srcOrd="1" destOrd="0" presId="urn:microsoft.com/office/officeart/2005/8/layout/pList1"/>
    <dgm:cxn modelId="{A001827D-7CB8-4E63-8481-99DC9443CBBB}" type="presParOf" srcId="{13820E41-F836-466D-9646-670BDBF69855}" destId="{EC462D66-3C37-4DC0-A598-CDCBD19359B6}" srcOrd="7" destOrd="0" presId="urn:microsoft.com/office/officeart/2005/8/layout/pList1"/>
    <dgm:cxn modelId="{B91EE438-F7BB-4507-8ED2-22D71D9206F5}" type="presParOf" srcId="{13820E41-F836-466D-9646-670BDBF69855}" destId="{AF8DDD08-D0FC-4AEF-A9F9-68327BC8ADB9}" srcOrd="8" destOrd="0" presId="urn:microsoft.com/office/officeart/2005/8/layout/pList1"/>
    <dgm:cxn modelId="{E888EE8B-95C0-4150-9F88-FFBB68D6F4B5}" type="presParOf" srcId="{AF8DDD08-D0FC-4AEF-A9F9-68327BC8ADB9}" destId="{9E5F4EDB-896F-4835-B467-D3EC8418A38A}" srcOrd="0" destOrd="0" presId="urn:microsoft.com/office/officeart/2005/8/layout/pList1"/>
    <dgm:cxn modelId="{916D0CD7-C303-4A04-9B51-5AE1FCABBE95}" type="presParOf" srcId="{AF8DDD08-D0FC-4AEF-A9F9-68327BC8ADB9}" destId="{36E33B6A-26DE-418A-9E1E-65E0D65BC5CF}" srcOrd="1" destOrd="0" presId="urn:microsoft.com/office/officeart/2005/8/layout/pList1"/>
    <dgm:cxn modelId="{7DCF1EA4-3C56-4664-A3FE-7E43E9B3B481}" type="presParOf" srcId="{13820E41-F836-466D-9646-670BDBF69855}" destId="{6ABC6706-F414-4E49-A913-715C7BE5B593}" srcOrd="9" destOrd="0" presId="urn:microsoft.com/office/officeart/2005/8/layout/pList1"/>
    <dgm:cxn modelId="{9169E6FA-AC78-4041-B419-243B7384A682}" type="presParOf" srcId="{13820E41-F836-466D-9646-670BDBF69855}" destId="{3354C065-E1E9-45A2-9391-1597CC3F609D}" srcOrd="10" destOrd="0" presId="urn:microsoft.com/office/officeart/2005/8/layout/pList1"/>
    <dgm:cxn modelId="{67FC4349-60D1-4241-9311-2BEF740F3651}" type="presParOf" srcId="{3354C065-E1E9-45A2-9391-1597CC3F609D}" destId="{1C77CFB5-AA44-4663-8FBC-40A3A942DC33}" srcOrd="0" destOrd="0" presId="urn:microsoft.com/office/officeart/2005/8/layout/pList1"/>
    <dgm:cxn modelId="{B60D7EE4-22F3-4794-9BFA-31E992A59A85}" type="presParOf" srcId="{3354C065-E1E9-45A2-9391-1597CC3F609D}" destId="{8D367CF2-C9D0-47A4-81AC-24A8BE2509B0}" srcOrd="1" destOrd="0" presId="urn:microsoft.com/office/officeart/2005/8/layout/pList1"/>
    <dgm:cxn modelId="{F014D38D-3AA4-4308-9C17-2BF38A0F6E5C}" type="presParOf" srcId="{13820E41-F836-466D-9646-670BDBF69855}" destId="{975A9833-A7E1-4E5D-BC8E-006BD8AC0AAE}" srcOrd="11" destOrd="0" presId="urn:microsoft.com/office/officeart/2005/8/layout/pList1"/>
    <dgm:cxn modelId="{0409AB5C-3725-4724-8F9B-F602F19C0CA4}" type="presParOf" srcId="{13820E41-F836-466D-9646-670BDBF69855}" destId="{D2CE09C0-3235-4AB8-9507-C9435BB922AE}" srcOrd="12" destOrd="0" presId="urn:microsoft.com/office/officeart/2005/8/layout/pList1"/>
    <dgm:cxn modelId="{CEC89976-F5A1-4A9D-98C5-D4189DEAC340}" type="presParOf" srcId="{D2CE09C0-3235-4AB8-9507-C9435BB922AE}" destId="{CBF2B40A-6703-4A48-AD3B-69D130C40204}" srcOrd="0" destOrd="0" presId="urn:microsoft.com/office/officeart/2005/8/layout/pList1"/>
    <dgm:cxn modelId="{0EBF5BD3-76E5-40A5-B556-5479F14B24A2}" type="presParOf" srcId="{D2CE09C0-3235-4AB8-9507-C9435BB922AE}" destId="{7657EE4D-A513-4C1F-8716-13C90417B91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D9E1F-08B1-4673-BB0B-9DA7A4B727B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74F77C9-D294-453B-BEC6-125D88BD5E0E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Budget Survey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1F27DEC8-5CB9-4C19-9A27-EC35B4F4E380}" type="parTrans" cxnId="{2465A18F-281B-4E6F-A7CE-BD6456368946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AD65F421-2B80-4297-9160-24DE193DB251}" type="sibTrans" cxnId="{2465A18F-281B-4E6F-A7CE-BD6456368946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5AC75BC9-D0E4-4FEA-8FD5-8D74B7938617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Service Level Review Survey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4D2F1740-8A47-4F95-83DB-8B7D17F687B0}" type="parTrans" cxnId="{B7B16BDB-90B9-4EC8-98A6-7851D5484856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1631C99B-64D0-4C70-9C48-7FCDD99A1CE2}" type="sibTrans" cxnId="{B7B16BDB-90B9-4EC8-98A6-7851D5484856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02C32424-AB00-4B0E-AA52-70A3F5BE85F2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Draft Strategic Plan Consultation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1F5DF923-2992-4B68-91CC-29A49B4070C4}" type="parTrans" cxnId="{298D80C4-9115-471D-9B41-A972E4E2F7BF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C54E978C-AE08-4DDB-AA59-9A4E29024FF0}" type="sibTrans" cxnId="{298D80C4-9115-471D-9B41-A972E4E2F7BF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CAC61F67-CE37-4CA8-A175-3EFBB8A291F5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Website Design Survey with focus group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C280612A-07FA-4C19-B168-0AEBE6CD42EE}" type="parTrans" cxnId="{E2A1FF46-EE82-4A80-B0B8-E6E7513C9D79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689AA0C6-05B6-4E9C-B9A2-FABC2088F074}" type="sibTrans" cxnId="{E2A1FF46-EE82-4A80-B0B8-E6E7513C9D79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E21EC929-7266-4AFF-895A-F924AEE8A79B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Parks Consultation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11ABA7EB-7C75-4C90-B83F-C526C7DF2FF6}" type="parTrans" cxnId="{6CBE92E6-4AA0-42A6-BC48-E1186AE40B5C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9DE98844-39E6-4A27-9492-06BD76779AC7}" type="sibTrans" cxnId="{6CBE92E6-4AA0-42A6-BC48-E1186AE40B5C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AB5E7265-CA77-485B-9C4D-BA362A1878B5}">
      <dgm:prSet phldrT="[Text]" custT="1"/>
      <dgm:spPr>
        <a:solidFill>
          <a:srgbClr val="0077C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Montserrat" panose="00000500000000000000" pitchFamily="2" charset="0"/>
            </a:rPr>
            <a:t>Multi-Year Accessibility Plan</a:t>
          </a:r>
          <a:endParaRPr lang="en-CA" sz="18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58E676D8-9F8B-4E08-A277-684FB5D06476}" type="parTrans" cxnId="{E5FB3089-296F-4927-B862-546A013FA905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705B4609-8F3E-4C31-809B-CFB226F230AE}" type="sibTrans" cxnId="{E5FB3089-296F-4927-B862-546A013FA905}">
      <dgm:prSet/>
      <dgm:spPr/>
      <dgm:t>
        <a:bodyPr/>
        <a:lstStyle/>
        <a:p>
          <a:endParaRPr lang="en-CA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BF366E71-EB6C-4869-8F16-DBBB17BF397E}" type="pres">
      <dgm:prSet presAssocID="{4DCD9E1F-08B1-4673-BB0B-9DA7A4B727B6}" presName="diagram" presStyleCnt="0">
        <dgm:presLayoutVars>
          <dgm:dir/>
        </dgm:presLayoutVars>
      </dgm:prSet>
      <dgm:spPr/>
    </dgm:pt>
    <dgm:pt modelId="{08CC4404-8845-442D-BCD9-28C66EE760B8}" type="pres">
      <dgm:prSet presAssocID="{E74F77C9-D294-453B-BEC6-125D88BD5E0E}" presName="composite" presStyleCnt="0"/>
      <dgm:spPr/>
    </dgm:pt>
    <dgm:pt modelId="{2FD329D4-BFEC-411C-89C4-3707371315E6}" type="pres">
      <dgm:prSet presAssocID="{E74F77C9-D294-453B-BEC6-125D88BD5E0E}" presName="Image" presStyleLbl="bgShp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08" t="-10822" r="-308" b="-65178"/>
          </a:stretch>
        </a:blipFill>
      </dgm:spPr>
    </dgm:pt>
    <dgm:pt modelId="{4041999A-27CE-425A-935F-21FD6CB3FFB8}" type="pres">
      <dgm:prSet presAssocID="{E74F77C9-D294-453B-BEC6-125D88BD5E0E}" presName="Parent" presStyleLbl="node0" presStyleIdx="0" presStyleCnt="6">
        <dgm:presLayoutVars>
          <dgm:bulletEnabled val="1"/>
        </dgm:presLayoutVars>
      </dgm:prSet>
      <dgm:spPr/>
    </dgm:pt>
    <dgm:pt modelId="{E71A69E4-FC57-41D1-9932-0234EEAEA5EB}" type="pres">
      <dgm:prSet presAssocID="{AD65F421-2B80-4297-9160-24DE193DB251}" presName="sibTrans" presStyleCnt="0"/>
      <dgm:spPr/>
    </dgm:pt>
    <dgm:pt modelId="{A1C41789-EA38-4F5D-B94D-CE78D284EDC3}" type="pres">
      <dgm:prSet presAssocID="{5AC75BC9-D0E4-4FEA-8FD5-8D74B7938617}" presName="composite" presStyleCnt="0"/>
      <dgm:spPr/>
    </dgm:pt>
    <dgm:pt modelId="{AFDA4B0D-CE70-4DEB-B30B-D6D2B3E2E159}" type="pres">
      <dgm:prSet presAssocID="{5AC75BC9-D0E4-4FEA-8FD5-8D74B7938617}" presName="Image" presStyleLbl="bgShp" presStyleIdx="1" presStyleCnt="6"/>
      <dgm:spPr>
        <a:blipFill dpi="0" rotWithShape="1">
          <a:blip xmlns:r="http://schemas.openxmlformats.org/officeDocument/2006/relationships" r:embed="rId2"/>
          <a:srcRect/>
          <a:stretch>
            <a:fillRect l="-1242" t="-24788" r="1242" b="-51212"/>
          </a:stretch>
        </a:blipFill>
      </dgm:spPr>
    </dgm:pt>
    <dgm:pt modelId="{3292DA2D-E9A2-40C5-A471-9DA82F9B98DF}" type="pres">
      <dgm:prSet presAssocID="{5AC75BC9-D0E4-4FEA-8FD5-8D74B7938617}" presName="Parent" presStyleLbl="node0" presStyleIdx="1" presStyleCnt="6">
        <dgm:presLayoutVars>
          <dgm:bulletEnabled val="1"/>
        </dgm:presLayoutVars>
      </dgm:prSet>
      <dgm:spPr/>
    </dgm:pt>
    <dgm:pt modelId="{563E6B8F-B8EC-408A-930E-9EF6A5C37D2E}" type="pres">
      <dgm:prSet presAssocID="{1631C99B-64D0-4C70-9C48-7FCDD99A1CE2}" presName="sibTrans" presStyleCnt="0"/>
      <dgm:spPr/>
    </dgm:pt>
    <dgm:pt modelId="{E893D7FB-B29F-467D-8757-809392B2D6B9}" type="pres">
      <dgm:prSet presAssocID="{02C32424-AB00-4B0E-AA52-70A3F5BE85F2}" presName="composite" presStyleCnt="0"/>
      <dgm:spPr/>
    </dgm:pt>
    <dgm:pt modelId="{04DE5541-A444-4DF2-A2B7-FA3CEAD0F880}" type="pres">
      <dgm:prSet presAssocID="{02C32424-AB00-4B0E-AA52-70A3F5BE85F2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F6825169-E452-41A7-B3FD-06E7B0C717AC}" type="pres">
      <dgm:prSet presAssocID="{02C32424-AB00-4B0E-AA52-70A3F5BE85F2}" presName="Parent" presStyleLbl="node0" presStyleIdx="2" presStyleCnt="6">
        <dgm:presLayoutVars>
          <dgm:bulletEnabled val="1"/>
        </dgm:presLayoutVars>
      </dgm:prSet>
      <dgm:spPr/>
    </dgm:pt>
    <dgm:pt modelId="{181BFF4C-B4BC-469D-B48A-BF32D7100F56}" type="pres">
      <dgm:prSet presAssocID="{C54E978C-AE08-4DDB-AA59-9A4E29024FF0}" presName="sibTrans" presStyleCnt="0"/>
      <dgm:spPr/>
    </dgm:pt>
    <dgm:pt modelId="{0FC9BE5B-F04A-4383-8FCF-4948D704499B}" type="pres">
      <dgm:prSet presAssocID="{CAC61F67-CE37-4CA8-A175-3EFBB8A291F5}" presName="composite" presStyleCnt="0"/>
      <dgm:spPr/>
    </dgm:pt>
    <dgm:pt modelId="{D3ADFA89-2549-43F0-8B56-BBB098062CC4}" type="pres">
      <dgm:prSet presAssocID="{CAC61F67-CE37-4CA8-A175-3EFBB8A291F5}" presName="Image" presStyleLbl="bgShp" presStyleIdx="3" presStyleCnt="6" custLinFactNeighborX="747" custLinFactNeighborY="494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9AA225F-7CB7-4002-A55E-030D22634389}" type="pres">
      <dgm:prSet presAssocID="{CAC61F67-CE37-4CA8-A175-3EFBB8A291F5}" presName="Parent" presStyleLbl="node0" presStyleIdx="3" presStyleCnt="6">
        <dgm:presLayoutVars>
          <dgm:bulletEnabled val="1"/>
        </dgm:presLayoutVars>
      </dgm:prSet>
      <dgm:spPr/>
    </dgm:pt>
    <dgm:pt modelId="{298C6D83-0308-4B55-A946-12B37A9E1EF4}" type="pres">
      <dgm:prSet presAssocID="{689AA0C6-05B6-4E9C-B9A2-FABC2088F074}" presName="sibTrans" presStyleCnt="0"/>
      <dgm:spPr/>
    </dgm:pt>
    <dgm:pt modelId="{CF391727-E645-4AFE-A3D6-5976179C9140}" type="pres">
      <dgm:prSet presAssocID="{AB5E7265-CA77-485B-9C4D-BA362A1878B5}" presName="composite" presStyleCnt="0"/>
      <dgm:spPr/>
    </dgm:pt>
    <dgm:pt modelId="{10075456-5132-440F-9317-161600779C42}" type="pres">
      <dgm:prSet presAssocID="{AB5E7265-CA77-485B-9C4D-BA362A1878B5}" presName="Image" presStyleLbl="bgShp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3511" b="382"/>
          </a:stretch>
        </a:blipFill>
      </dgm:spPr>
    </dgm:pt>
    <dgm:pt modelId="{1F196194-399B-469A-9F8D-C4949BA9CCC8}" type="pres">
      <dgm:prSet presAssocID="{AB5E7265-CA77-485B-9C4D-BA362A1878B5}" presName="Parent" presStyleLbl="node0" presStyleIdx="4" presStyleCnt="6">
        <dgm:presLayoutVars>
          <dgm:bulletEnabled val="1"/>
        </dgm:presLayoutVars>
      </dgm:prSet>
      <dgm:spPr/>
    </dgm:pt>
    <dgm:pt modelId="{5DD04FE0-BDCC-4CDD-95E7-A46FBB87025E}" type="pres">
      <dgm:prSet presAssocID="{705B4609-8F3E-4C31-809B-CFB226F230AE}" presName="sibTrans" presStyleCnt="0"/>
      <dgm:spPr/>
    </dgm:pt>
    <dgm:pt modelId="{7661059F-358F-4502-B751-FED90E7122CB}" type="pres">
      <dgm:prSet presAssocID="{E21EC929-7266-4AFF-895A-F924AEE8A79B}" presName="composite" presStyleCnt="0"/>
      <dgm:spPr/>
    </dgm:pt>
    <dgm:pt modelId="{750167DB-6B7A-46FE-8ED5-862AAA50FC62}" type="pres">
      <dgm:prSet presAssocID="{E21EC929-7266-4AFF-895A-F924AEE8A79B}" presName="Image" presStyleLbl="bgShp" presStyleIdx="5" presStyleCnt="6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125" t="-638" r="-25875" b="638"/>
          </a:stretch>
        </a:blipFill>
      </dgm:spPr>
    </dgm:pt>
    <dgm:pt modelId="{F304CFDC-90E9-4055-A22A-598B0A023293}" type="pres">
      <dgm:prSet presAssocID="{E21EC929-7266-4AFF-895A-F924AEE8A79B}" presName="Parent" presStyleLbl="node0" presStyleIdx="5" presStyleCnt="6">
        <dgm:presLayoutVars>
          <dgm:bulletEnabled val="1"/>
        </dgm:presLayoutVars>
      </dgm:prSet>
      <dgm:spPr/>
    </dgm:pt>
  </dgm:ptLst>
  <dgm:cxnLst>
    <dgm:cxn modelId="{21A00F20-CED5-432F-8896-5E6BE58BC4C1}" type="presOf" srcId="{AB5E7265-CA77-485B-9C4D-BA362A1878B5}" destId="{1F196194-399B-469A-9F8D-C4949BA9CCC8}" srcOrd="0" destOrd="0" presId="urn:microsoft.com/office/officeart/2008/layout/BendingPictureCaption"/>
    <dgm:cxn modelId="{3100973C-ADF1-4588-AA21-B660D6ACCD84}" type="presOf" srcId="{4DCD9E1F-08B1-4673-BB0B-9DA7A4B727B6}" destId="{BF366E71-EB6C-4869-8F16-DBBB17BF397E}" srcOrd="0" destOrd="0" presId="urn:microsoft.com/office/officeart/2008/layout/BendingPictureCaption"/>
    <dgm:cxn modelId="{2B29CA62-E0C7-4238-83C9-3E9D6A1FC651}" type="presOf" srcId="{5AC75BC9-D0E4-4FEA-8FD5-8D74B7938617}" destId="{3292DA2D-E9A2-40C5-A471-9DA82F9B98DF}" srcOrd="0" destOrd="0" presId="urn:microsoft.com/office/officeart/2008/layout/BendingPictureCaption"/>
    <dgm:cxn modelId="{E2A1FF46-EE82-4A80-B0B8-E6E7513C9D79}" srcId="{4DCD9E1F-08B1-4673-BB0B-9DA7A4B727B6}" destId="{CAC61F67-CE37-4CA8-A175-3EFBB8A291F5}" srcOrd="3" destOrd="0" parTransId="{C280612A-07FA-4C19-B168-0AEBE6CD42EE}" sibTransId="{689AA0C6-05B6-4E9C-B9A2-FABC2088F074}"/>
    <dgm:cxn modelId="{E5FB3089-296F-4927-B862-546A013FA905}" srcId="{4DCD9E1F-08B1-4673-BB0B-9DA7A4B727B6}" destId="{AB5E7265-CA77-485B-9C4D-BA362A1878B5}" srcOrd="4" destOrd="0" parTransId="{58E676D8-9F8B-4E08-A277-684FB5D06476}" sibTransId="{705B4609-8F3E-4C31-809B-CFB226F230AE}"/>
    <dgm:cxn modelId="{2465A18F-281B-4E6F-A7CE-BD6456368946}" srcId="{4DCD9E1F-08B1-4673-BB0B-9DA7A4B727B6}" destId="{E74F77C9-D294-453B-BEC6-125D88BD5E0E}" srcOrd="0" destOrd="0" parTransId="{1F27DEC8-5CB9-4C19-9A27-EC35B4F4E380}" sibTransId="{AD65F421-2B80-4297-9160-24DE193DB251}"/>
    <dgm:cxn modelId="{7250E19B-735D-4006-AF45-151C2FD59960}" type="presOf" srcId="{CAC61F67-CE37-4CA8-A175-3EFBB8A291F5}" destId="{19AA225F-7CB7-4002-A55E-030D22634389}" srcOrd="0" destOrd="0" presId="urn:microsoft.com/office/officeart/2008/layout/BendingPictureCaption"/>
    <dgm:cxn modelId="{298D80C4-9115-471D-9B41-A972E4E2F7BF}" srcId="{4DCD9E1F-08B1-4673-BB0B-9DA7A4B727B6}" destId="{02C32424-AB00-4B0E-AA52-70A3F5BE85F2}" srcOrd="2" destOrd="0" parTransId="{1F5DF923-2992-4B68-91CC-29A49B4070C4}" sibTransId="{C54E978C-AE08-4DDB-AA59-9A4E29024FF0}"/>
    <dgm:cxn modelId="{4DC3EDCA-4216-4832-803D-CF398E3511B9}" type="presOf" srcId="{E74F77C9-D294-453B-BEC6-125D88BD5E0E}" destId="{4041999A-27CE-425A-935F-21FD6CB3FFB8}" srcOrd="0" destOrd="0" presId="urn:microsoft.com/office/officeart/2008/layout/BendingPictureCaption"/>
    <dgm:cxn modelId="{0E5815DA-9314-4730-A7B6-58A3722D6FEA}" type="presOf" srcId="{02C32424-AB00-4B0E-AA52-70A3F5BE85F2}" destId="{F6825169-E452-41A7-B3FD-06E7B0C717AC}" srcOrd="0" destOrd="0" presId="urn:microsoft.com/office/officeart/2008/layout/BendingPictureCaption"/>
    <dgm:cxn modelId="{B7B16BDB-90B9-4EC8-98A6-7851D5484856}" srcId="{4DCD9E1F-08B1-4673-BB0B-9DA7A4B727B6}" destId="{5AC75BC9-D0E4-4FEA-8FD5-8D74B7938617}" srcOrd="1" destOrd="0" parTransId="{4D2F1740-8A47-4F95-83DB-8B7D17F687B0}" sibTransId="{1631C99B-64D0-4C70-9C48-7FCDD99A1CE2}"/>
    <dgm:cxn modelId="{538C40E6-ADFE-416C-87F2-2FA186BE8992}" type="presOf" srcId="{E21EC929-7266-4AFF-895A-F924AEE8A79B}" destId="{F304CFDC-90E9-4055-A22A-598B0A023293}" srcOrd="0" destOrd="0" presId="urn:microsoft.com/office/officeart/2008/layout/BendingPictureCaption"/>
    <dgm:cxn modelId="{6CBE92E6-4AA0-42A6-BC48-E1186AE40B5C}" srcId="{4DCD9E1F-08B1-4673-BB0B-9DA7A4B727B6}" destId="{E21EC929-7266-4AFF-895A-F924AEE8A79B}" srcOrd="5" destOrd="0" parTransId="{11ABA7EB-7C75-4C90-B83F-C526C7DF2FF6}" sibTransId="{9DE98844-39E6-4A27-9492-06BD76779AC7}"/>
    <dgm:cxn modelId="{404B3F56-CD46-43A7-BEEB-C6867F7602C1}" type="presParOf" srcId="{BF366E71-EB6C-4869-8F16-DBBB17BF397E}" destId="{08CC4404-8845-442D-BCD9-28C66EE760B8}" srcOrd="0" destOrd="0" presId="urn:microsoft.com/office/officeart/2008/layout/BendingPictureCaption"/>
    <dgm:cxn modelId="{559FCC7D-84A5-4367-9023-432A293FC1B3}" type="presParOf" srcId="{08CC4404-8845-442D-BCD9-28C66EE760B8}" destId="{2FD329D4-BFEC-411C-89C4-3707371315E6}" srcOrd="0" destOrd="0" presId="urn:microsoft.com/office/officeart/2008/layout/BendingPictureCaption"/>
    <dgm:cxn modelId="{3EBEB92A-420F-470C-A82F-559030514BE5}" type="presParOf" srcId="{08CC4404-8845-442D-BCD9-28C66EE760B8}" destId="{4041999A-27CE-425A-935F-21FD6CB3FFB8}" srcOrd="1" destOrd="0" presId="urn:microsoft.com/office/officeart/2008/layout/BendingPictureCaption"/>
    <dgm:cxn modelId="{B36B21D3-2684-4091-8731-0AB47C565232}" type="presParOf" srcId="{BF366E71-EB6C-4869-8F16-DBBB17BF397E}" destId="{E71A69E4-FC57-41D1-9932-0234EEAEA5EB}" srcOrd="1" destOrd="0" presId="urn:microsoft.com/office/officeart/2008/layout/BendingPictureCaption"/>
    <dgm:cxn modelId="{ACF07588-F021-42E7-9CB9-8A6FE976FC83}" type="presParOf" srcId="{BF366E71-EB6C-4869-8F16-DBBB17BF397E}" destId="{A1C41789-EA38-4F5D-B94D-CE78D284EDC3}" srcOrd="2" destOrd="0" presId="urn:microsoft.com/office/officeart/2008/layout/BendingPictureCaption"/>
    <dgm:cxn modelId="{5EFCCDCD-466E-48E6-9C18-EC29C266CC7B}" type="presParOf" srcId="{A1C41789-EA38-4F5D-B94D-CE78D284EDC3}" destId="{AFDA4B0D-CE70-4DEB-B30B-D6D2B3E2E159}" srcOrd="0" destOrd="0" presId="urn:microsoft.com/office/officeart/2008/layout/BendingPictureCaption"/>
    <dgm:cxn modelId="{C5C49A97-4DBA-45A1-870C-22C38C035015}" type="presParOf" srcId="{A1C41789-EA38-4F5D-B94D-CE78D284EDC3}" destId="{3292DA2D-E9A2-40C5-A471-9DA82F9B98DF}" srcOrd="1" destOrd="0" presId="urn:microsoft.com/office/officeart/2008/layout/BendingPictureCaption"/>
    <dgm:cxn modelId="{BF5D2E68-61BC-4339-9D92-F5F7C6B11133}" type="presParOf" srcId="{BF366E71-EB6C-4869-8F16-DBBB17BF397E}" destId="{563E6B8F-B8EC-408A-930E-9EF6A5C37D2E}" srcOrd="3" destOrd="0" presId="urn:microsoft.com/office/officeart/2008/layout/BendingPictureCaption"/>
    <dgm:cxn modelId="{6982751B-5B57-4329-8690-9B6A2020679A}" type="presParOf" srcId="{BF366E71-EB6C-4869-8F16-DBBB17BF397E}" destId="{E893D7FB-B29F-467D-8757-809392B2D6B9}" srcOrd="4" destOrd="0" presId="urn:microsoft.com/office/officeart/2008/layout/BendingPictureCaption"/>
    <dgm:cxn modelId="{A0EA48CF-35F6-4367-A54B-F1380D159712}" type="presParOf" srcId="{E893D7FB-B29F-467D-8757-809392B2D6B9}" destId="{04DE5541-A444-4DF2-A2B7-FA3CEAD0F880}" srcOrd="0" destOrd="0" presId="urn:microsoft.com/office/officeart/2008/layout/BendingPictureCaption"/>
    <dgm:cxn modelId="{19F9729E-73B5-4A31-92C6-C8E0EB1448AF}" type="presParOf" srcId="{E893D7FB-B29F-467D-8757-809392B2D6B9}" destId="{F6825169-E452-41A7-B3FD-06E7B0C717AC}" srcOrd="1" destOrd="0" presId="urn:microsoft.com/office/officeart/2008/layout/BendingPictureCaption"/>
    <dgm:cxn modelId="{E69E5235-BC7B-4F9E-B972-55AB6976ED75}" type="presParOf" srcId="{BF366E71-EB6C-4869-8F16-DBBB17BF397E}" destId="{181BFF4C-B4BC-469D-B48A-BF32D7100F56}" srcOrd="5" destOrd="0" presId="urn:microsoft.com/office/officeart/2008/layout/BendingPictureCaption"/>
    <dgm:cxn modelId="{554B181B-32BC-4044-84F1-A5C7A1F94AD4}" type="presParOf" srcId="{BF366E71-EB6C-4869-8F16-DBBB17BF397E}" destId="{0FC9BE5B-F04A-4383-8FCF-4948D704499B}" srcOrd="6" destOrd="0" presId="urn:microsoft.com/office/officeart/2008/layout/BendingPictureCaption"/>
    <dgm:cxn modelId="{A7180E41-E9B7-43B3-81E1-E977D64A6099}" type="presParOf" srcId="{0FC9BE5B-F04A-4383-8FCF-4948D704499B}" destId="{D3ADFA89-2549-43F0-8B56-BBB098062CC4}" srcOrd="0" destOrd="0" presId="urn:microsoft.com/office/officeart/2008/layout/BendingPictureCaption"/>
    <dgm:cxn modelId="{40467E5E-5EDA-49C1-B990-FC445FC3157C}" type="presParOf" srcId="{0FC9BE5B-F04A-4383-8FCF-4948D704499B}" destId="{19AA225F-7CB7-4002-A55E-030D22634389}" srcOrd="1" destOrd="0" presId="urn:microsoft.com/office/officeart/2008/layout/BendingPictureCaption"/>
    <dgm:cxn modelId="{84C83F4D-5E6F-4F7B-9146-581F4DDC1B46}" type="presParOf" srcId="{BF366E71-EB6C-4869-8F16-DBBB17BF397E}" destId="{298C6D83-0308-4B55-A946-12B37A9E1EF4}" srcOrd="7" destOrd="0" presId="urn:microsoft.com/office/officeart/2008/layout/BendingPictureCaption"/>
    <dgm:cxn modelId="{15AEACA3-CFF3-4CB5-8DA1-FC0029D247A2}" type="presParOf" srcId="{BF366E71-EB6C-4869-8F16-DBBB17BF397E}" destId="{CF391727-E645-4AFE-A3D6-5976179C9140}" srcOrd="8" destOrd="0" presId="urn:microsoft.com/office/officeart/2008/layout/BendingPictureCaption"/>
    <dgm:cxn modelId="{B33EA2C8-EE35-4F0D-B5E8-E2329E175AA8}" type="presParOf" srcId="{CF391727-E645-4AFE-A3D6-5976179C9140}" destId="{10075456-5132-440F-9317-161600779C42}" srcOrd="0" destOrd="0" presId="urn:microsoft.com/office/officeart/2008/layout/BendingPictureCaption"/>
    <dgm:cxn modelId="{A7B5BA83-1DA2-4078-B04B-8CB8F5965E29}" type="presParOf" srcId="{CF391727-E645-4AFE-A3D6-5976179C9140}" destId="{1F196194-399B-469A-9F8D-C4949BA9CCC8}" srcOrd="1" destOrd="0" presId="urn:microsoft.com/office/officeart/2008/layout/BendingPictureCaption"/>
    <dgm:cxn modelId="{CD613179-3472-4006-ADA4-402AA1091314}" type="presParOf" srcId="{BF366E71-EB6C-4869-8F16-DBBB17BF397E}" destId="{5DD04FE0-BDCC-4CDD-95E7-A46FBB87025E}" srcOrd="9" destOrd="0" presId="urn:microsoft.com/office/officeart/2008/layout/BendingPictureCaption"/>
    <dgm:cxn modelId="{09EA746E-946A-4FAE-905C-E2782A8CC002}" type="presParOf" srcId="{BF366E71-EB6C-4869-8F16-DBBB17BF397E}" destId="{7661059F-358F-4502-B751-FED90E7122CB}" srcOrd="10" destOrd="0" presId="urn:microsoft.com/office/officeart/2008/layout/BendingPictureCaption"/>
    <dgm:cxn modelId="{9646C570-8879-49E0-B342-74B76B59A8B3}" type="presParOf" srcId="{7661059F-358F-4502-B751-FED90E7122CB}" destId="{750167DB-6B7A-46FE-8ED5-862AAA50FC62}" srcOrd="0" destOrd="0" presId="urn:microsoft.com/office/officeart/2008/layout/BendingPictureCaption"/>
    <dgm:cxn modelId="{B79562FF-FFDC-4D60-8951-1ACE45C49609}" type="presParOf" srcId="{7661059F-358F-4502-B751-FED90E7122CB}" destId="{F304CFDC-90E9-4055-A22A-598B0A02329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51D651-2D40-405E-B45B-DB0B6D3C291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22E3442-18A1-492D-88F7-54E90FACEBB9}">
      <dgm:prSet phldrT="[Text]" custT="1"/>
      <dgm:spPr>
        <a:solidFill>
          <a:srgbClr val="59514B"/>
        </a:solidFill>
        <a:ln>
          <a:solidFill>
            <a:srgbClr val="59514B"/>
          </a:solidFill>
        </a:ln>
      </dgm:spPr>
      <dgm:t>
        <a:bodyPr/>
        <a:lstStyle/>
        <a:p>
          <a:r>
            <a:rPr lang="en-CA" sz="1800" b="1" dirty="0">
              <a:latin typeface="Montserrat" panose="00000500000000000000" pitchFamily="2" charset="0"/>
            </a:rPr>
            <a:t>Increase in Budget to </a:t>
          </a:r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Maintain Service Levels</a:t>
          </a:r>
        </a:p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 $715,510</a:t>
          </a:r>
        </a:p>
      </dgm:t>
    </dgm:pt>
    <dgm:pt modelId="{2116B7D8-4F9C-4E94-B780-75E99E7DAA13}" type="parTrans" cxnId="{BB78B22A-735A-4939-A484-383A9B706AB2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E331C452-F023-4FDC-84DC-86F94C909071}" type="sibTrans" cxnId="{BB78B22A-735A-4939-A484-383A9B706AB2}">
      <dgm:prSet/>
      <dgm:spPr>
        <a:solidFill>
          <a:srgbClr val="59514B"/>
        </a:solidFill>
        <a:ln>
          <a:solidFill>
            <a:srgbClr val="59514B"/>
          </a:solidFill>
        </a:ln>
      </dgm:spPr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53A7AED9-0170-4750-ABFC-AB92325399D6}">
      <dgm:prSet phldrT="[Text]" custT="1"/>
      <dgm:spPr>
        <a:solidFill>
          <a:srgbClr val="008000"/>
        </a:solidFill>
        <a:ln>
          <a:solidFill>
            <a:srgbClr val="008000"/>
          </a:solidFill>
        </a:ln>
      </dgm:spPr>
      <dgm:t>
        <a:bodyPr/>
        <a:lstStyle/>
        <a:p>
          <a:r>
            <a:rPr lang="en-CA" sz="1800" b="1" dirty="0">
              <a:latin typeface="Montserrat" panose="00000500000000000000" pitchFamily="2" charset="0"/>
            </a:rPr>
            <a:t>Additional Costs related to Service Level </a:t>
          </a:r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Changes</a:t>
          </a:r>
        </a:p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 $199,800</a:t>
          </a:r>
        </a:p>
      </dgm:t>
    </dgm:pt>
    <dgm:pt modelId="{22DFCD07-A758-4665-87A9-6B2B09015A0C}" type="parTrans" cxnId="{970CA503-06FA-488C-9E19-461E4D0EF889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C1AE85C3-2632-46AC-863C-37CDBB5727A7}" type="sibTrans" cxnId="{970CA503-06FA-488C-9E19-461E4D0EF889}">
      <dgm:prSet/>
      <dgm:spPr>
        <a:solidFill>
          <a:srgbClr val="008000"/>
        </a:solidFill>
        <a:ln>
          <a:solidFill>
            <a:srgbClr val="008000"/>
          </a:solidFill>
        </a:ln>
      </dgm:spPr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47D9B350-6959-4E8F-866F-FCE75B3F25CA}">
      <dgm:prSet phldrT="[Text]" custT="1"/>
      <dgm:spPr>
        <a:solidFill>
          <a:srgbClr val="9BBB59"/>
        </a:solidFill>
        <a:ln>
          <a:solidFill>
            <a:srgbClr val="9BBB59"/>
          </a:solidFill>
        </a:ln>
      </dgm:spPr>
      <dgm:t>
        <a:bodyPr/>
        <a:lstStyle/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Additional Costs related to Growth / Other</a:t>
          </a:r>
        </a:p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$83,000</a:t>
          </a:r>
        </a:p>
      </dgm:t>
    </dgm:pt>
    <dgm:pt modelId="{9E57FF71-D591-4675-B55C-985215A6BA2C}" type="parTrans" cxnId="{2F3C6952-CDD1-4458-895C-D64EAB095916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3B6A5040-8D77-4C13-9A67-9717D04532C9}" type="sibTrans" cxnId="{2F3C6952-CDD1-4458-895C-D64EAB095916}">
      <dgm:prSet/>
      <dgm:spPr>
        <a:solidFill>
          <a:srgbClr val="9BBB59"/>
        </a:solidFill>
        <a:ln>
          <a:solidFill>
            <a:srgbClr val="9BBB59"/>
          </a:solidFill>
        </a:ln>
      </dgm:spPr>
      <dgm:t>
        <a:bodyPr/>
        <a:lstStyle/>
        <a:p>
          <a:endParaRPr lang="en-CA" dirty="0">
            <a:latin typeface="Montserrat" panose="00000500000000000000" pitchFamily="2" charset="0"/>
          </a:endParaRPr>
        </a:p>
      </dgm:t>
    </dgm:pt>
    <dgm:pt modelId="{3D353A81-DC73-42F8-8B87-15D1A4693EB4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CA" sz="1800" b="1" dirty="0">
              <a:latin typeface="Montserrat" panose="00000500000000000000" pitchFamily="2" charset="0"/>
            </a:rPr>
            <a:t>Increase in Assessment Growth &amp; Increase in Supps</a:t>
          </a:r>
        </a:p>
        <a:p>
          <a:r>
            <a:rPr lang="en-CA" sz="1800" b="1" dirty="0">
              <a:latin typeface="Montserrat" panose="00000500000000000000" pitchFamily="2" charset="0"/>
            </a:rPr>
            <a:t> (</a:t>
          </a:r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$288,350)</a:t>
          </a:r>
        </a:p>
      </dgm:t>
    </dgm:pt>
    <dgm:pt modelId="{25B364DD-C3ED-4EA4-B049-5F5BE177E7DE}" type="parTrans" cxnId="{7B26B6D8-6394-4218-9C55-6A54D1729DF5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8C2AA7C6-6AFE-481B-922F-D60E3C3D62BE}" type="sibTrans" cxnId="{7B26B6D8-6394-4218-9C55-6A54D1729DF5}">
      <dgm:prSet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E459D448-D62A-4ED5-B994-3CB4FFF37B94}">
      <dgm:prSet phldrT="[Text]" custT="1"/>
      <dgm:spPr>
        <a:solidFill>
          <a:srgbClr val="8064A2"/>
        </a:solidFill>
        <a:ln>
          <a:solidFill>
            <a:srgbClr val="8064A2"/>
          </a:solidFill>
        </a:ln>
      </dgm:spPr>
      <dgm:t>
        <a:bodyPr/>
        <a:lstStyle/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Increase in Transfer to Reserves to Fund Capital Program</a:t>
          </a:r>
        </a:p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 $702,200</a:t>
          </a:r>
        </a:p>
      </dgm:t>
    </dgm:pt>
    <dgm:pt modelId="{ADF3673D-9542-45CB-BE32-529AC739AA54}" type="parTrans" cxnId="{D4C6FFBD-7FFF-4688-9B22-6BE3F3848D6A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BE1DAC8F-7BB2-4A2A-A863-1B0329710CD0}" type="sibTrans" cxnId="{D4C6FFBD-7FFF-4688-9B22-6BE3F3848D6A}">
      <dgm:prSet/>
      <dgm:spPr>
        <a:solidFill>
          <a:srgbClr val="8064A2"/>
        </a:solidFill>
        <a:ln>
          <a:solidFill>
            <a:srgbClr val="8064A2"/>
          </a:solidFill>
        </a:ln>
      </dgm:spPr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DCCA6A1A-D6BF-4DC6-961E-95E874AFFA21}">
      <dgm:prSet phldrT="[Text]" custT="1"/>
      <dgm:spPr>
        <a:solidFill>
          <a:srgbClr val="5236CA"/>
        </a:solidFill>
        <a:ln>
          <a:solidFill>
            <a:srgbClr val="5236CA"/>
          </a:solidFill>
        </a:ln>
      </dgm:spPr>
      <dgm:t>
        <a:bodyPr/>
        <a:lstStyle/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Overall Impact of </a:t>
          </a:r>
        </a:p>
        <a:p>
          <a:r>
            <a:rPr lang="en-CA" sz="1800" b="1" dirty="0">
              <a:solidFill>
                <a:schemeClr val="bg1"/>
              </a:solidFill>
              <a:latin typeface="Montserrat" panose="00000500000000000000" pitchFamily="2" charset="0"/>
            </a:rPr>
            <a:t>$1,412,160</a:t>
          </a:r>
        </a:p>
      </dgm:t>
    </dgm:pt>
    <dgm:pt modelId="{5EF8B7F1-BD6B-48C6-9D3A-CDADEB3A1F18}" type="parTrans" cxnId="{22176EAA-5D26-47AF-AB4C-FA1A65E2EB3B}">
      <dgm:prSet/>
      <dgm:spPr/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63CA80F4-9DC4-4B1A-ACC6-017B25DFCE2A}" type="sibTrans" cxnId="{22176EAA-5D26-47AF-AB4C-FA1A65E2EB3B}">
      <dgm:prSet/>
      <dgm:spPr>
        <a:solidFill>
          <a:srgbClr val="546C7C"/>
        </a:solidFill>
      </dgm:spPr>
      <dgm:t>
        <a:bodyPr/>
        <a:lstStyle/>
        <a:p>
          <a:endParaRPr lang="en-CA">
            <a:latin typeface="Montserrat" panose="00000500000000000000" pitchFamily="2" charset="0"/>
          </a:endParaRPr>
        </a:p>
      </dgm:t>
    </dgm:pt>
    <dgm:pt modelId="{F4622544-BD7B-4797-9C7D-8F63B82C487B}" type="pres">
      <dgm:prSet presAssocID="{2951D651-2D40-405E-B45B-DB0B6D3C2912}" presName="Name0" presStyleCnt="0">
        <dgm:presLayoutVars>
          <dgm:dir/>
          <dgm:resizeHandles val="exact"/>
        </dgm:presLayoutVars>
      </dgm:prSet>
      <dgm:spPr/>
    </dgm:pt>
    <dgm:pt modelId="{69FFF56F-F06A-4EC6-B223-5DFB680CBEC4}" type="pres">
      <dgm:prSet presAssocID="{822E3442-18A1-492D-88F7-54E90FACEBB9}" presName="node" presStyleLbl="node1" presStyleIdx="0" presStyleCnt="6" custScaleX="157526" custScaleY="179357">
        <dgm:presLayoutVars>
          <dgm:bulletEnabled val="1"/>
        </dgm:presLayoutVars>
      </dgm:prSet>
      <dgm:spPr/>
    </dgm:pt>
    <dgm:pt modelId="{8A10FC0A-5986-4AAA-B324-A9AFDAE3C2DF}" type="pres">
      <dgm:prSet presAssocID="{E331C452-F023-4FDC-84DC-86F94C909071}" presName="sibTrans" presStyleLbl="sibTrans2D1" presStyleIdx="0" presStyleCnt="5"/>
      <dgm:spPr/>
    </dgm:pt>
    <dgm:pt modelId="{33F850FA-9BE9-4EB8-82BD-8F582E2EA082}" type="pres">
      <dgm:prSet presAssocID="{E331C452-F023-4FDC-84DC-86F94C909071}" presName="connectorText" presStyleLbl="sibTrans2D1" presStyleIdx="0" presStyleCnt="5"/>
      <dgm:spPr/>
    </dgm:pt>
    <dgm:pt modelId="{BACD206C-F9E5-4D81-924E-07586AC7F1E4}" type="pres">
      <dgm:prSet presAssocID="{53A7AED9-0170-4750-ABFC-AB92325399D6}" presName="node" presStyleLbl="node1" presStyleIdx="1" presStyleCnt="6" custScaleX="157526" custScaleY="177310" custLinFactNeighborX="13585">
        <dgm:presLayoutVars>
          <dgm:bulletEnabled val="1"/>
        </dgm:presLayoutVars>
      </dgm:prSet>
      <dgm:spPr/>
    </dgm:pt>
    <dgm:pt modelId="{1678B2BC-63BE-4A94-81D3-EDCCBD1477D4}" type="pres">
      <dgm:prSet presAssocID="{C1AE85C3-2632-46AC-863C-37CDBB5727A7}" presName="sibTrans" presStyleLbl="sibTrans2D1" presStyleIdx="1" presStyleCnt="5"/>
      <dgm:spPr/>
    </dgm:pt>
    <dgm:pt modelId="{D1A8D024-8782-4570-A9D2-5F2AE615A9B6}" type="pres">
      <dgm:prSet presAssocID="{C1AE85C3-2632-46AC-863C-37CDBB5727A7}" presName="connectorText" presStyleLbl="sibTrans2D1" presStyleIdx="1" presStyleCnt="5"/>
      <dgm:spPr/>
    </dgm:pt>
    <dgm:pt modelId="{F0B78C9C-FE0E-4074-825D-2245495152DA}" type="pres">
      <dgm:prSet presAssocID="{47D9B350-6959-4E8F-866F-FCE75B3F25CA}" presName="node" presStyleLbl="node1" presStyleIdx="2" presStyleCnt="6" custScaleX="157526" custScaleY="179357">
        <dgm:presLayoutVars>
          <dgm:bulletEnabled val="1"/>
        </dgm:presLayoutVars>
      </dgm:prSet>
      <dgm:spPr/>
    </dgm:pt>
    <dgm:pt modelId="{19BF108F-D988-4754-A1BD-311C2D18A6A4}" type="pres">
      <dgm:prSet presAssocID="{3B6A5040-8D77-4C13-9A67-9717D04532C9}" presName="sibTrans" presStyleLbl="sibTrans2D1" presStyleIdx="2" presStyleCnt="5"/>
      <dgm:spPr/>
    </dgm:pt>
    <dgm:pt modelId="{3076FB77-A0C7-4730-A3C4-B1E0CB15B4E2}" type="pres">
      <dgm:prSet presAssocID="{3B6A5040-8D77-4C13-9A67-9717D04532C9}" presName="connectorText" presStyleLbl="sibTrans2D1" presStyleIdx="2" presStyleCnt="5"/>
      <dgm:spPr/>
    </dgm:pt>
    <dgm:pt modelId="{3751768E-8D12-4DA6-B739-6C8359BF1744}" type="pres">
      <dgm:prSet presAssocID="{3D353A81-DC73-42F8-8B87-15D1A4693EB4}" presName="node" presStyleLbl="node1" presStyleIdx="3" presStyleCnt="6" custScaleX="176871" custScaleY="179357">
        <dgm:presLayoutVars>
          <dgm:bulletEnabled val="1"/>
        </dgm:presLayoutVars>
      </dgm:prSet>
      <dgm:spPr/>
    </dgm:pt>
    <dgm:pt modelId="{EFB4FA3F-8BF7-4197-AADC-0B1546C9C064}" type="pres">
      <dgm:prSet presAssocID="{8C2AA7C6-6AFE-481B-922F-D60E3C3D62BE}" presName="sibTrans" presStyleLbl="sibTrans2D1" presStyleIdx="3" presStyleCnt="5"/>
      <dgm:spPr/>
    </dgm:pt>
    <dgm:pt modelId="{54D425FD-B86E-44BE-BF96-95CE5E08D4C4}" type="pres">
      <dgm:prSet presAssocID="{8C2AA7C6-6AFE-481B-922F-D60E3C3D62BE}" presName="connectorText" presStyleLbl="sibTrans2D1" presStyleIdx="3" presStyleCnt="5"/>
      <dgm:spPr/>
    </dgm:pt>
    <dgm:pt modelId="{4DA7828D-F2B0-414E-82E5-306C5A6C2383}" type="pres">
      <dgm:prSet presAssocID="{E459D448-D62A-4ED5-B994-3CB4FFF37B94}" presName="node" presStyleLbl="node1" presStyleIdx="4" presStyleCnt="6" custScaleX="157526" custScaleY="179357">
        <dgm:presLayoutVars>
          <dgm:bulletEnabled val="1"/>
        </dgm:presLayoutVars>
      </dgm:prSet>
      <dgm:spPr/>
    </dgm:pt>
    <dgm:pt modelId="{B761CFB4-2AEF-49D8-87AB-01DFE4B30701}" type="pres">
      <dgm:prSet presAssocID="{BE1DAC8F-7BB2-4A2A-A863-1B0329710CD0}" presName="sibTrans" presStyleLbl="sibTrans2D1" presStyleIdx="4" presStyleCnt="5"/>
      <dgm:spPr/>
    </dgm:pt>
    <dgm:pt modelId="{DCBBA6F8-14AE-48C2-BE82-C8D88CD77610}" type="pres">
      <dgm:prSet presAssocID="{BE1DAC8F-7BB2-4A2A-A863-1B0329710CD0}" presName="connectorText" presStyleLbl="sibTrans2D1" presStyleIdx="4" presStyleCnt="5"/>
      <dgm:spPr/>
    </dgm:pt>
    <dgm:pt modelId="{F8622D7A-4CB5-4549-9EA0-E0A2EE4893A4}" type="pres">
      <dgm:prSet presAssocID="{DCCA6A1A-D6BF-4DC6-961E-95E874AFFA21}" presName="node" presStyleLbl="node1" presStyleIdx="5" presStyleCnt="6" custScaleX="157526" custScaleY="179357">
        <dgm:presLayoutVars>
          <dgm:bulletEnabled val="1"/>
        </dgm:presLayoutVars>
      </dgm:prSet>
      <dgm:spPr/>
    </dgm:pt>
  </dgm:ptLst>
  <dgm:cxnLst>
    <dgm:cxn modelId="{970CA503-06FA-488C-9E19-461E4D0EF889}" srcId="{2951D651-2D40-405E-B45B-DB0B6D3C2912}" destId="{53A7AED9-0170-4750-ABFC-AB92325399D6}" srcOrd="1" destOrd="0" parTransId="{22DFCD07-A758-4665-87A9-6B2B09015A0C}" sibTransId="{C1AE85C3-2632-46AC-863C-37CDBB5727A7}"/>
    <dgm:cxn modelId="{99A34213-CF3F-45DA-B6AD-D1F8BE5AE628}" type="presOf" srcId="{47D9B350-6959-4E8F-866F-FCE75B3F25CA}" destId="{F0B78C9C-FE0E-4074-825D-2245495152DA}" srcOrd="0" destOrd="0" presId="urn:microsoft.com/office/officeart/2005/8/layout/process1"/>
    <dgm:cxn modelId="{438A6D1C-C1A1-4AD1-8D4D-1565B013AE5A}" type="presOf" srcId="{DCCA6A1A-D6BF-4DC6-961E-95E874AFFA21}" destId="{F8622D7A-4CB5-4549-9EA0-E0A2EE4893A4}" srcOrd="0" destOrd="0" presId="urn:microsoft.com/office/officeart/2005/8/layout/process1"/>
    <dgm:cxn modelId="{7453661D-9A50-469C-98AE-A3F6B11955B5}" type="presOf" srcId="{C1AE85C3-2632-46AC-863C-37CDBB5727A7}" destId="{1678B2BC-63BE-4A94-81D3-EDCCBD1477D4}" srcOrd="0" destOrd="0" presId="urn:microsoft.com/office/officeart/2005/8/layout/process1"/>
    <dgm:cxn modelId="{580F8A1D-5F8A-4F42-9CA1-FD19994575FA}" type="presOf" srcId="{C1AE85C3-2632-46AC-863C-37CDBB5727A7}" destId="{D1A8D024-8782-4570-A9D2-5F2AE615A9B6}" srcOrd="1" destOrd="0" presId="urn:microsoft.com/office/officeart/2005/8/layout/process1"/>
    <dgm:cxn modelId="{BB78B22A-735A-4939-A484-383A9B706AB2}" srcId="{2951D651-2D40-405E-B45B-DB0B6D3C2912}" destId="{822E3442-18A1-492D-88F7-54E90FACEBB9}" srcOrd="0" destOrd="0" parTransId="{2116B7D8-4F9C-4E94-B780-75E99E7DAA13}" sibTransId="{E331C452-F023-4FDC-84DC-86F94C909071}"/>
    <dgm:cxn modelId="{B379233D-EE2C-4AD8-8F4A-DD2FCBF9DBEA}" type="presOf" srcId="{3B6A5040-8D77-4C13-9A67-9717D04532C9}" destId="{19BF108F-D988-4754-A1BD-311C2D18A6A4}" srcOrd="0" destOrd="0" presId="urn:microsoft.com/office/officeart/2005/8/layout/process1"/>
    <dgm:cxn modelId="{F3E3835D-BD97-4327-B003-D49A68F260BA}" type="presOf" srcId="{53A7AED9-0170-4750-ABFC-AB92325399D6}" destId="{BACD206C-F9E5-4D81-924E-07586AC7F1E4}" srcOrd="0" destOrd="0" presId="urn:microsoft.com/office/officeart/2005/8/layout/process1"/>
    <dgm:cxn modelId="{CE336D46-A60A-4349-B8BD-E5AA8DA64901}" type="presOf" srcId="{BE1DAC8F-7BB2-4A2A-A863-1B0329710CD0}" destId="{DCBBA6F8-14AE-48C2-BE82-C8D88CD77610}" srcOrd="1" destOrd="0" presId="urn:microsoft.com/office/officeart/2005/8/layout/process1"/>
    <dgm:cxn modelId="{5BEC834A-DBC7-4BB4-BF82-8E640509226E}" type="presOf" srcId="{8C2AA7C6-6AFE-481B-922F-D60E3C3D62BE}" destId="{EFB4FA3F-8BF7-4197-AADC-0B1546C9C064}" srcOrd="0" destOrd="0" presId="urn:microsoft.com/office/officeart/2005/8/layout/process1"/>
    <dgm:cxn modelId="{778E554C-44DE-4E32-9B5B-BF2EB5FE9235}" type="presOf" srcId="{3D353A81-DC73-42F8-8B87-15D1A4693EB4}" destId="{3751768E-8D12-4DA6-B739-6C8359BF1744}" srcOrd="0" destOrd="0" presId="urn:microsoft.com/office/officeart/2005/8/layout/process1"/>
    <dgm:cxn modelId="{8243706D-3227-407B-8CA0-F1575B28CB06}" type="presOf" srcId="{E459D448-D62A-4ED5-B994-3CB4FFF37B94}" destId="{4DA7828D-F2B0-414E-82E5-306C5A6C2383}" srcOrd="0" destOrd="0" presId="urn:microsoft.com/office/officeart/2005/8/layout/process1"/>
    <dgm:cxn modelId="{2F3C6952-CDD1-4458-895C-D64EAB095916}" srcId="{2951D651-2D40-405E-B45B-DB0B6D3C2912}" destId="{47D9B350-6959-4E8F-866F-FCE75B3F25CA}" srcOrd="2" destOrd="0" parTransId="{9E57FF71-D591-4675-B55C-985215A6BA2C}" sibTransId="{3B6A5040-8D77-4C13-9A67-9717D04532C9}"/>
    <dgm:cxn modelId="{9233E07B-ECAF-4910-B6FB-FD7722CA863A}" type="presOf" srcId="{2951D651-2D40-405E-B45B-DB0B6D3C2912}" destId="{F4622544-BD7B-4797-9C7D-8F63B82C487B}" srcOrd="0" destOrd="0" presId="urn:microsoft.com/office/officeart/2005/8/layout/process1"/>
    <dgm:cxn modelId="{B1D0757E-22FE-4B89-83DD-FC46B20273B2}" type="presOf" srcId="{E331C452-F023-4FDC-84DC-86F94C909071}" destId="{33F850FA-9BE9-4EB8-82BD-8F582E2EA082}" srcOrd="1" destOrd="0" presId="urn:microsoft.com/office/officeart/2005/8/layout/process1"/>
    <dgm:cxn modelId="{62A7D781-0F19-4D1E-B596-C20D39901EE7}" type="presOf" srcId="{822E3442-18A1-492D-88F7-54E90FACEBB9}" destId="{69FFF56F-F06A-4EC6-B223-5DFB680CBEC4}" srcOrd="0" destOrd="0" presId="urn:microsoft.com/office/officeart/2005/8/layout/process1"/>
    <dgm:cxn modelId="{22176EAA-5D26-47AF-AB4C-FA1A65E2EB3B}" srcId="{2951D651-2D40-405E-B45B-DB0B6D3C2912}" destId="{DCCA6A1A-D6BF-4DC6-961E-95E874AFFA21}" srcOrd="5" destOrd="0" parTransId="{5EF8B7F1-BD6B-48C6-9D3A-CDADEB3A1F18}" sibTransId="{63CA80F4-9DC4-4B1A-ACC6-017B25DFCE2A}"/>
    <dgm:cxn modelId="{D4C6FFBD-7FFF-4688-9B22-6BE3F3848D6A}" srcId="{2951D651-2D40-405E-B45B-DB0B6D3C2912}" destId="{E459D448-D62A-4ED5-B994-3CB4FFF37B94}" srcOrd="4" destOrd="0" parTransId="{ADF3673D-9542-45CB-BE32-529AC739AA54}" sibTransId="{BE1DAC8F-7BB2-4A2A-A863-1B0329710CD0}"/>
    <dgm:cxn modelId="{84B117C2-C482-4853-8292-8DA7BA9BE46E}" type="presOf" srcId="{BE1DAC8F-7BB2-4A2A-A863-1B0329710CD0}" destId="{B761CFB4-2AEF-49D8-87AB-01DFE4B30701}" srcOrd="0" destOrd="0" presId="urn:microsoft.com/office/officeart/2005/8/layout/process1"/>
    <dgm:cxn modelId="{B10B7ED4-7224-4C29-B33A-87F55A8C4E27}" type="presOf" srcId="{3B6A5040-8D77-4C13-9A67-9717D04532C9}" destId="{3076FB77-A0C7-4730-A3C4-B1E0CB15B4E2}" srcOrd="1" destOrd="0" presId="urn:microsoft.com/office/officeart/2005/8/layout/process1"/>
    <dgm:cxn modelId="{7B26B6D8-6394-4218-9C55-6A54D1729DF5}" srcId="{2951D651-2D40-405E-B45B-DB0B6D3C2912}" destId="{3D353A81-DC73-42F8-8B87-15D1A4693EB4}" srcOrd="3" destOrd="0" parTransId="{25B364DD-C3ED-4EA4-B049-5F5BE177E7DE}" sibTransId="{8C2AA7C6-6AFE-481B-922F-D60E3C3D62BE}"/>
    <dgm:cxn modelId="{147159ED-CAB7-4F94-B779-2860B145C8ED}" type="presOf" srcId="{E331C452-F023-4FDC-84DC-86F94C909071}" destId="{8A10FC0A-5986-4AAA-B324-A9AFDAE3C2DF}" srcOrd="0" destOrd="0" presId="urn:microsoft.com/office/officeart/2005/8/layout/process1"/>
    <dgm:cxn modelId="{EC1115FF-8709-422A-9E5D-37102A788D4E}" type="presOf" srcId="{8C2AA7C6-6AFE-481B-922F-D60E3C3D62BE}" destId="{54D425FD-B86E-44BE-BF96-95CE5E08D4C4}" srcOrd="1" destOrd="0" presId="urn:microsoft.com/office/officeart/2005/8/layout/process1"/>
    <dgm:cxn modelId="{327DACA3-45DB-4D63-B5B0-F74AF4735B59}" type="presParOf" srcId="{F4622544-BD7B-4797-9C7D-8F63B82C487B}" destId="{69FFF56F-F06A-4EC6-B223-5DFB680CBEC4}" srcOrd="0" destOrd="0" presId="urn:microsoft.com/office/officeart/2005/8/layout/process1"/>
    <dgm:cxn modelId="{EE05D62A-F830-426F-8257-E85EB5EEF00E}" type="presParOf" srcId="{F4622544-BD7B-4797-9C7D-8F63B82C487B}" destId="{8A10FC0A-5986-4AAA-B324-A9AFDAE3C2DF}" srcOrd="1" destOrd="0" presId="urn:microsoft.com/office/officeart/2005/8/layout/process1"/>
    <dgm:cxn modelId="{C9246D7D-7D61-4C23-822E-69B3FB1EF4EB}" type="presParOf" srcId="{8A10FC0A-5986-4AAA-B324-A9AFDAE3C2DF}" destId="{33F850FA-9BE9-4EB8-82BD-8F582E2EA082}" srcOrd="0" destOrd="0" presId="urn:microsoft.com/office/officeart/2005/8/layout/process1"/>
    <dgm:cxn modelId="{10A40B32-4D1B-4337-91DE-B648648B3130}" type="presParOf" srcId="{F4622544-BD7B-4797-9C7D-8F63B82C487B}" destId="{BACD206C-F9E5-4D81-924E-07586AC7F1E4}" srcOrd="2" destOrd="0" presId="urn:microsoft.com/office/officeart/2005/8/layout/process1"/>
    <dgm:cxn modelId="{DABB8B58-0CE9-4651-BC14-AD95F80CE67A}" type="presParOf" srcId="{F4622544-BD7B-4797-9C7D-8F63B82C487B}" destId="{1678B2BC-63BE-4A94-81D3-EDCCBD1477D4}" srcOrd="3" destOrd="0" presId="urn:microsoft.com/office/officeart/2005/8/layout/process1"/>
    <dgm:cxn modelId="{02186224-7730-4853-835F-93D69F05C687}" type="presParOf" srcId="{1678B2BC-63BE-4A94-81D3-EDCCBD1477D4}" destId="{D1A8D024-8782-4570-A9D2-5F2AE615A9B6}" srcOrd="0" destOrd="0" presId="urn:microsoft.com/office/officeart/2005/8/layout/process1"/>
    <dgm:cxn modelId="{1650544B-AAE7-4B1F-8D40-69211624C7D5}" type="presParOf" srcId="{F4622544-BD7B-4797-9C7D-8F63B82C487B}" destId="{F0B78C9C-FE0E-4074-825D-2245495152DA}" srcOrd="4" destOrd="0" presId="urn:microsoft.com/office/officeart/2005/8/layout/process1"/>
    <dgm:cxn modelId="{07647C23-D7C7-4378-9402-675A85384276}" type="presParOf" srcId="{F4622544-BD7B-4797-9C7D-8F63B82C487B}" destId="{19BF108F-D988-4754-A1BD-311C2D18A6A4}" srcOrd="5" destOrd="0" presId="urn:microsoft.com/office/officeart/2005/8/layout/process1"/>
    <dgm:cxn modelId="{7180FD27-4A91-478B-B2B1-60DD64960416}" type="presParOf" srcId="{19BF108F-D988-4754-A1BD-311C2D18A6A4}" destId="{3076FB77-A0C7-4730-A3C4-B1E0CB15B4E2}" srcOrd="0" destOrd="0" presId="urn:microsoft.com/office/officeart/2005/8/layout/process1"/>
    <dgm:cxn modelId="{473D52FA-9CEF-47A0-AB03-45FACE60940B}" type="presParOf" srcId="{F4622544-BD7B-4797-9C7D-8F63B82C487B}" destId="{3751768E-8D12-4DA6-B739-6C8359BF1744}" srcOrd="6" destOrd="0" presId="urn:microsoft.com/office/officeart/2005/8/layout/process1"/>
    <dgm:cxn modelId="{A570C846-6FF8-45DE-99D4-0C778161536B}" type="presParOf" srcId="{F4622544-BD7B-4797-9C7D-8F63B82C487B}" destId="{EFB4FA3F-8BF7-4197-AADC-0B1546C9C064}" srcOrd="7" destOrd="0" presId="urn:microsoft.com/office/officeart/2005/8/layout/process1"/>
    <dgm:cxn modelId="{AC541C64-A3C6-4AD0-96FB-CEB7EAEEBFA0}" type="presParOf" srcId="{EFB4FA3F-8BF7-4197-AADC-0B1546C9C064}" destId="{54D425FD-B86E-44BE-BF96-95CE5E08D4C4}" srcOrd="0" destOrd="0" presId="urn:microsoft.com/office/officeart/2005/8/layout/process1"/>
    <dgm:cxn modelId="{E83C79F6-0CF5-457B-A4E8-920D0D4CA289}" type="presParOf" srcId="{F4622544-BD7B-4797-9C7D-8F63B82C487B}" destId="{4DA7828D-F2B0-414E-82E5-306C5A6C2383}" srcOrd="8" destOrd="0" presId="urn:microsoft.com/office/officeart/2005/8/layout/process1"/>
    <dgm:cxn modelId="{3BE1B90B-797F-430C-9782-7E536F5FD8D3}" type="presParOf" srcId="{F4622544-BD7B-4797-9C7D-8F63B82C487B}" destId="{B761CFB4-2AEF-49D8-87AB-01DFE4B30701}" srcOrd="9" destOrd="0" presId="urn:microsoft.com/office/officeart/2005/8/layout/process1"/>
    <dgm:cxn modelId="{9370B66B-776F-4B09-A95D-127C4FA4CF6B}" type="presParOf" srcId="{B761CFB4-2AEF-49D8-87AB-01DFE4B30701}" destId="{DCBBA6F8-14AE-48C2-BE82-C8D88CD77610}" srcOrd="0" destOrd="0" presId="urn:microsoft.com/office/officeart/2005/8/layout/process1"/>
    <dgm:cxn modelId="{193176E9-29DD-43AD-9645-1946D9FAF04C}" type="presParOf" srcId="{F4622544-BD7B-4797-9C7D-8F63B82C487B}" destId="{F8622D7A-4CB5-4549-9EA0-E0A2EE4893A4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94DEEA-CFEF-432C-88E5-A0DDA6C4A0B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331B41B-67E2-4F31-AEDE-6EDF2220D49F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US" sz="2400" dirty="0" err="1">
              <a:solidFill>
                <a:schemeClr val="bg1"/>
              </a:solidFill>
              <a:latin typeface="Montserrat" panose="00000500000000000000" pitchFamily="2" charset="0"/>
            </a:rPr>
            <a:t>Labour</a:t>
          </a:r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 Costs 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$558,760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B3F0FA29-B2A8-4C72-891D-CA14D2F2EC6D}" type="parTrans" cxnId="{9E506FBF-D3E6-4387-8E22-1C3ABBF9C873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7A0C009B-0B7A-48BE-900F-8CA8105733BD}" type="sibTrans" cxnId="{9E506FBF-D3E6-4387-8E22-1C3ABBF9C873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794D44C9-A31B-4EA0-9DD8-0092B4F98E14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Mandatory Costs – Professional Fees 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$116,500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EBFF88DE-151B-4EAA-83CE-5E4A8227CAC5}" type="parTrans" cxnId="{E4BBFEAA-BB5C-4938-B733-10E5DB620D41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B7C2D4E3-9C4E-4823-B124-E2C0BF3D2562}" type="sibTrans" cxnId="{E4BBFEAA-BB5C-4938-B733-10E5DB620D41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280CC88D-3CA9-4E58-9784-04B391895634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Inflation – Materials &amp; Supplies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$277,400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777D3077-377D-4F24-BC0D-54535C1B62B7}" type="parTrans" cxnId="{04BCD27F-3248-4E74-9A36-661B141CD81F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52106AF0-C859-4523-8B08-A648FE2F8924}" type="sibTrans" cxnId="{04BCD27F-3248-4E74-9A36-661B141CD81F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4EBE848E-6881-4AF9-A1D6-556593C41483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Growth $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0E2ED007-E1B0-4D4B-A2D6-DFD427C3D85C}" type="parTrans" cxnId="{7E7B5753-C07B-4B16-9960-7D28F877478A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479D8DA9-0DCB-4EB6-81F6-35F86221B6B7}" type="sibTrans" cxnId="{7E7B5753-C07B-4B16-9960-7D28F877478A}">
      <dgm:prSet/>
      <dgm:spPr/>
      <dgm:t>
        <a:bodyPr/>
        <a:lstStyle/>
        <a:p>
          <a:endParaRPr lang="en-CA" sz="240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8157B535-BECA-4B2E-9076-4ADEA0948AE0}">
      <dgm:prSet phldrT="[Text]" custT="1"/>
      <dgm:spPr>
        <a:solidFill>
          <a:srgbClr val="0077C4"/>
        </a:solidFill>
        <a:ln>
          <a:solidFill>
            <a:srgbClr val="0077C4"/>
          </a:solidFill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Inflation – Contracted Services     $167,700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A14634D4-FD76-4B2F-A833-F12A5D922532}" type="parTrans" cxnId="{4FB572E3-642A-4840-99FD-707782A6B88C}">
      <dgm:prSet/>
      <dgm:spPr/>
      <dgm:t>
        <a:bodyPr/>
        <a:lstStyle/>
        <a:p>
          <a:endParaRPr lang="en-CA" sz="2400">
            <a:solidFill>
              <a:schemeClr val="bg1"/>
            </a:solidFill>
          </a:endParaRPr>
        </a:p>
      </dgm:t>
    </dgm:pt>
    <dgm:pt modelId="{D7A70673-37F9-4B2B-9E9E-64BD3C8CA278}" type="sibTrans" cxnId="{4FB572E3-642A-4840-99FD-707782A6B88C}">
      <dgm:prSet/>
      <dgm:spPr/>
      <dgm:t>
        <a:bodyPr/>
        <a:lstStyle/>
        <a:p>
          <a:endParaRPr lang="en-CA" sz="2400">
            <a:solidFill>
              <a:schemeClr val="bg1"/>
            </a:solidFill>
          </a:endParaRPr>
        </a:p>
      </dgm:t>
    </dgm:pt>
    <dgm:pt modelId="{E965D095-391A-44E1-B85C-50C09711A7D3}" type="pres">
      <dgm:prSet presAssocID="{CC94DEEA-CFEF-432C-88E5-A0DDA6C4A0B0}" presName="linearFlow" presStyleCnt="0">
        <dgm:presLayoutVars>
          <dgm:dir/>
          <dgm:resizeHandles val="exact"/>
        </dgm:presLayoutVars>
      </dgm:prSet>
      <dgm:spPr/>
    </dgm:pt>
    <dgm:pt modelId="{7A8CD0F1-A2F6-406F-8009-9F4BEEB75D5B}" type="pres">
      <dgm:prSet presAssocID="{4331B41B-67E2-4F31-AEDE-6EDF2220D49F}" presName="composite" presStyleCnt="0"/>
      <dgm:spPr/>
    </dgm:pt>
    <dgm:pt modelId="{42E3B963-88B5-481D-A269-773096EA1EE0}" type="pres">
      <dgm:prSet presAssocID="{4331B41B-67E2-4F31-AEDE-6EDF2220D49F}" presName="imgShp" presStyleLbl="fgImgPlace1" presStyleIdx="0" presStyleCnt="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110" t="-198" r="-31890" b="198"/>
          </a:stretch>
        </a:blipFill>
        <a:ln>
          <a:noFill/>
        </a:ln>
      </dgm:spPr>
    </dgm:pt>
    <dgm:pt modelId="{B35493AC-1C6E-4A42-AE70-9BB282D8621F}" type="pres">
      <dgm:prSet presAssocID="{4331B41B-67E2-4F31-AEDE-6EDF2220D49F}" presName="txShp" presStyleLbl="node1" presStyleIdx="0" presStyleCnt="5">
        <dgm:presLayoutVars>
          <dgm:bulletEnabled val="1"/>
        </dgm:presLayoutVars>
      </dgm:prSet>
      <dgm:spPr/>
    </dgm:pt>
    <dgm:pt modelId="{FFF55F0B-6C88-46FE-9242-4ADF9787D42D}" type="pres">
      <dgm:prSet presAssocID="{7A0C009B-0B7A-48BE-900F-8CA8105733BD}" presName="spacing" presStyleCnt="0"/>
      <dgm:spPr/>
    </dgm:pt>
    <dgm:pt modelId="{E4994682-64C0-4749-BC19-B09032A5834B}" type="pres">
      <dgm:prSet presAssocID="{794D44C9-A31B-4EA0-9DD8-0092B4F98E14}" presName="composite" presStyleCnt="0"/>
      <dgm:spPr/>
    </dgm:pt>
    <dgm:pt modelId="{8138E04D-522A-4DD3-BB0C-0F7ECDAA10D4}" type="pres">
      <dgm:prSet presAssocID="{794D44C9-A31B-4EA0-9DD8-0092B4F98E14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</dgm:spPr>
    </dgm:pt>
    <dgm:pt modelId="{0379223D-855B-49CF-BA87-D4651AAB0D2B}" type="pres">
      <dgm:prSet presAssocID="{794D44C9-A31B-4EA0-9DD8-0092B4F98E14}" presName="txShp" presStyleLbl="node1" presStyleIdx="1" presStyleCnt="5" custLinFactNeighborX="-296" custLinFactNeighborY="258">
        <dgm:presLayoutVars>
          <dgm:bulletEnabled val="1"/>
        </dgm:presLayoutVars>
      </dgm:prSet>
      <dgm:spPr/>
    </dgm:pt>
    <dgm:pt modelId="{A7D7ACFF-A7A0-4AFC-91FD-200E7ED95D7F}" type="pres">
      <dgm:prSet presAssocID="{B7C2D4E3-9C4E-4823-B124-E2C0BF3D2562}" presName="spacing" presStyleCnt="0"/>
      <dgm:spPr/>
    </dgm:pt>
    <dgm:pt modelId="{81A5FAF8-FCAF-45CF-966B-C63FF233227C}" type="pres">
      <dgm:prSet presAssocID="{280CC88D-3CA9-4E58-9784-04B391895634}" presName="composite" presStyleCnt="0"/>
      <dgm:spPr/>
    </dgm:pt>
    <dgm:pt modelId="{249944E6-64C2-4CD1-820F-1EECCFB6B882}" type="pres">
      <dgm:prSet presAssocID="{280CC88D-3CA9-4E58-9784-04B391895634}" presName="imgShp" presStyleLbl="fgImgPlace1" presStyleIdx="2" presStyleCnt="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84" r="-4552"/>
          </a:stretch>
        </a:blipFill>
        <a:ln>
          <a:noFill/>
        </a:ln>
      </dgm:spPr>
    </dgm:pt>
    <dgm:pt modelId="{35CF14BE-4013-4C8F-8B87-399F020D5426}" type="pres">
      <dgm:prSet presAssocID="{280CC88D-3CA9-4E58-9784-04B391895634}" presName="txShp" presStyleLbl="node1" presStyleIdx="2" presStyleCnt="5">
        <dgm:presLayoutVars>
          <dgm:bulletEnabled val="1"/>
        </dgm:presLayoutVars>
      </dgm:prSet>
      <dgm:spPr/>
    </dgm:pt>
    <dgm:pt modelId="{EB5A2D7C-7716-4D20-9933-496DDBA78CCC}" type="pres">
      <dgm:prSet presAssocID="{52106AF0-C859-4523-8B08-A648FE2F8924}" presName="spacing" presStyleCnt="0"/>
      <dgm:spPr/>
    </dgm:pt>
    <dgm:pt modelId="{3E85B9E6-8B31-4C63-816E-EEC333E205D6}" type="pres">
      <dgm:prSet presAssocID="{8157B535-BECA-4B2E-9076-4ADEA0948AE0}" presName="composite" presStyleCnt="0"/>
      <dgm:spPr/>
    </dgm:pt>
    <dgm:pt modelId="{B262300A-655A-4BAD-8DB4-334064B84E6E}" type="pres">
      <dgm:prSet presAssocID="{8157B535-BECA-4B2E-9076-4ADEA0948AE0}" presName="imgShp" presStyleLbl="fgImgPlace1" presStyleIdx="3" presStyleCnt="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92" r="-12463"/>
          </a:stretch>
        </a:blipFill>
        <a:ln>
          <a:noFill/>
        </a:ln>
      </dgm:spPr>
    </dgm:pt>
    <dgm:pt modelId="{79BB5129-241D-4E92-BFF1-534BA75765B6}" type="pres">
      <dgm:prSet presAssocID="{8157B535-BECA-4B2E-9076-4ADEA0948AE0}" presName="txShp" presStyleLbl="node1" presStyleIdx="3" presStyleCnt="5">
        <dgm:presLayoutVars>
          <dgm:bulletEnabled val="1"/>
        </dgm:presLayoutVars>
      </dgm:prSet>
      <dgm:spPr/>
    </dgm:pt>
    <dgm:pt modelId="{96547A71-0D77-428A-8B47-4F745A5B8FB7}" type="pres">
      <dgm:prSet presAssocID="{D7A70673-37F9-4B2B-9E9E-64BD3C8CA278}" presName="spacing" presStyleCnt="0"/>
      <dgm:spPr/>
    </dgm:pt>
    <dgm:pt modelId="{95247A3E-9FC4-4ADD-98FD-2C5D6C4993AB}" type="pres">
      <dgm:prSet presAssocID="{4EBE848E-6881-4AF9-A1D6-556593C41483}" presName="composite" presStyleCnt="0"/>
      <dgm:spPr/>
    </dgm:pt>
    <dgm:pt modelId="{8BB95856-89EB-4BC8-81F3-99E8E86BDEC7}" type="pres">
      <dgm:prSet presAssocID="{4EBE848E-6881-4AF9-A1D6-556593C4148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0CDDDFE5-B5C8-4256-B906-07A6A26CF60F}" type="pres">
      <dgm:prSet presAssocID="{4EBE848E-6881-4AF9-A1D6-556593C41483}" presName="txShp" presStyleLbl="node1" presStyleIdx="4" presStyleCnt="5">
        <dgm:presLayoutVars>
          <dgm:bulletEnabled val="1"/>
        </dgm:presLayoutVars>
      </dgm:prSet>
      <dgm:spPr/>
    </dgm:pt>
  </dgm:ptLst>
  <dgm:cxnLst>
    <dgm:cxn modelId="{2FE1CF46-3506-4798-A881-1B9E22CEB11B}" type="presOf" srcId="{794D44C9-A31B-4EA0-9DD8-0092B4F98E14}" destId="{0379223D-855B-49CF-BA87-D4651AAB0D2B}" srcOrd="0" destOrd="0" presId="urn:microsoft.com/office/officeart/2005/8/layout/vList3"/>
    <dgm:cxn modelId="{7E7B5753-C07B-4B16-9960-7D28F877478A}" srcId="{CC94DEEA-CFEF-432C-88E5-A0DDA6C4A0B0}" destId="{4EBE848E-6881-4AF9-A1D6-556593C41483}" srcOrd="4" destOrd="0" parTransId="{0E2ED007-E1B0-4D4B-A2D6-DFD427C3D85C}" sibTransId="{479D8DA9-0DCB-4EB6-81F6-35F86221B6B7}"/>
    <dgm:cxn modelId="{04BCD27F-3248-4E74-9A36-661B141CD81F}" srcId="{CC94DEEA-CFEF-432C-88E5-A0DDA6C4A0B0}" destId="{280CC88D-3CA9-4E58-9784-04B391895634}" srcOrd="2" destOrd="0" parTransId="{777D3077-377D-4F24-BC0D-54535C1B62B7}" sibTransId="{52106AF0-C859-4523-8B08-A648FE2F8924}"/>
    <dgm:cxn modelId="{525C9383-2C56-4F61-9F44-43D787227BFD}" type="presOf" srcId="{280CC88D-3CA9-4E58-9784-04B391895634}" destId="{35CF14BE-4013-4C8F-8B87-399F020D5426}" srcOrd="0" destOrd="0" presId="urn:microsoft.com/office/officeart/2005/8/layout/vList3"/>
    <dgm:cxn modelId="{3ECA5EA5-6E77-4398-9D5C-7FC85BCEC65E}" type="presOf" srcId="{8157B535-BECA-4B2E-9076-4ADEA0948AE0}" destId="{79BB5129-241D-4E92-BFF1-534BA75765B6}" srcOrd="0" destOrd="0" presId="urn:microsoft.com/office/officeart/2005/8/layout/vList3"/>
    <dgm:cxn modelId="{E4BBFEAA-BB5C-4938-B733-10E5DB620D41}" srcId="{CC94DEEA-CFEF-432C-88E5-A0DDA6C4A0B0}" destId="{794D44C9-A31B-4EA0-9DD8-0092B4F98E14}" srcOrd="1" destOrd="0" parTransId="{EBFF88DE-151B-4EAA-83CE-5E4A8227CAC5}" sibTransId="{B7C2D4E3-9C4E-4823-B124-E2C0BF3D2562}"/>
    <dgm:cxn modelId="{EC1B7ABC-EBC6-4B62-AEF0-2AE23B3B2B5B}" type="presOf" srcId="{4EBE848E-6881-4AF9-A1D6-556593C41483}" destId="{0CDDDFE5-B5C8-4256-B906-07A6A26CF60F}" srcOrd="0" destOrd="0" presId="urn:microsoft.com/office/officeart/2005/8/layout/vList3"/>
    <dgm:cxn modelId="{17947CBC-D694-4DD7-A69B-32709AC5A74A}" type="presOf" srcId="{4331B41B-67E2-4F31-AEDE-6EDF2220D49F}" destId="{B35493AC-1C6E-4A42-AE70-9BB282D8621F}" srcOrd="0" destOrd="0" presId="urn:microsoft.com/office/officeart/2005/8/layout/vList3"/>
    <dgm:cxn modelId="{9E506FBF-D3E6-4387-8E22-1C3ABBF9C873}" srcId="{CC94DEEA-CFEF-432C-88E5-A0DDA6C4A0B0}" destId="{4331B41B-67E2-4F31-AEDE-6EDF2220D49F}" srcOrd="0" destOrd="0" parTransId="{B3F0FA29-B2A8-4C72-891D-CA14D2F2EC6D}" sibTransId="{7A0C009B-0B7A-48BE-900F-8CA8105733BD}"/>
    <dgm:cxn modelId="{4FB572E3-642A-4840-99FD-707782A6B88C}" srcId="{CC94DEEA-CFEF-432C-88E5-A0DDA6C4A0B0}" destId="{8157B535-BECA-4B2E-9076-4ADEA0948AE0}" srcOrd="3" destOrd="0" parTransId="{A14634D4-FD76-4B2F-A833-F12A5D922532}" sibTransId="{D7A70673-37F9-4B2B-9E9E-64BD3C8CA278}"/>
    <dgm:cxn modelId="{954C7CF9-CE03-410F-B576-3E1A4DC62B23}" type="presOf" srcId="{CC94DEEA-CFEF-432C-88E5-A0DDA6C4A0B0}" destId="{E965D095-391A-44E1-B85C-50C09711A7D3}" srcOrd="0" destOrd="0" presId="urn:microsoft.com/office/officeart/2005/8/layout/vList3"/>
    <dgm:cxn modelId="{D2A95FAB-5D4C-49E1-97D6-3E3342B8F950}" type="presParOf" srcId="{E965D095-391A-44E1-B85C-50C09711A7D3}" destId="{7A8CD0F1-A2F6-406F-8009-9F4BEEB75D5B}" srcOrd="0" destOrd="0" presId="urn:microsoft.com/office/officeart/2005/8/layout/vList3"/>
    <dgm:cxn modelId="{4B1D0B7D-306B-400B-9A9B-3E75C9157521}" type="presParOf" srcId="{7A8CD0F1-A2F6-406F-8009-9F4BEEB75D5B}" destId="{42E3B963-88B5-481D-A269-773096EA1EE0}" srcOrd="0" destOrd="0" presId="urn:microsoft.com/office/officeart/2005/8/layout/vList3"/>
    <dgm:cxn modelId="{B9789E84-A551-4E88-B661-C366237FDC12}" type="presParOf" srcId="{7A8CD0F1-A2F6-406F-8009-9F4BEEB75D5B}" destId="{B35493AC-1C6E-4A42-AE70-9BB282D8621F}" srcOrd="1" destOrd="0" presId="urn:microsoft.com/office/officeart/2005/8/layout/vList3"/>
    <dgm:cxn modelId="{9199B512-4871-44FE-A3C8-5723C11D49E7}" type="presParOf" srcId="{E965D095-391A-44E1-B85C-50C09711A7D3}" destId="{FFF55F0B-6C88-46FE-9242-4ADF9787D42D}" srcOrd="1" destOrd="0" presId="urn:microsoft.com/office/officeart/2005/8/layout/vList3"/>
    <dgm:cxn modelId="{F5F12977-C846-4682-BA65-091DB4423A4C}" type="presParOf" srcId="{E965D095-391A-44E1-B85C-50C09711A7D3}" destId="{E4994682-64C0-4749-BC19-B09032A5834B}" srcOrd="2" destOrd="0" presId="urn:microsoft.com/office/officeart/2005/8/layout/vList3"/>
    <dgm:cxn modelId="{6C063382-3236-4585-96E2-E546D3F87DD0}" type="presParOf" srcId="{E4994682-64C0-4749-BC19-B09032A5834B}" destId="{8138E04D-522A-4DD3-BB0C-0F7ECDAA10D4}" srcOrd="0" destOrd="0" presId="urn:microsoft.com/office/officeart/2005/8/layout/vList3"/>
    <dgm:cxn modelId="{25DDAC7F-BAD4-4BCC-8981-390A5437D0C8}" type="presParOf" srcId="{E4994682-64C0-4749-BC19-B09032A5834B}" destId="{0379223D-855B-49CF-BA87-D4651AAB0D2B}" srcOrd="1" destOrd="0" presId="urn:microsoft.com/office/officeart/2005/8/layout/vList3"/>
    <dgm:cxn modelId="{928ADD0B-73D0-455C-A7A6-A8E0AC90BF10}" type="presParOf" srcId="{E965D095-391A-44E1-B85C-50C09711A7D3}" destId="{A7D7ACFF-A7A0-4AFC-91FD-200E7ED95D7F}" srcOrd="3" destOrd="0" presId="urn:microsoft.com/office/officeart/2005/8/layout/vList3"/>
    <dgm:cxn modelId="{2FD2C126-7C08-49AD-8F53-2B8335284346}" type="presParOf" srcId="{E965D095-391A-44E1-B85C-50C09711A7D3}" destId="{81A5FAF8-FCAF-45CF-966B-C63FF233227C}" srcOrd="4" destOrd="0" presId="urn:microsoft.com/office/officeart/2005/8/layout/vList3"/>
    <dgm:cxn modelId="{784E337F-15F6-4F12-B32B-9A197975B7C3}" type="presParOf" srcId="{81A5FAF8-FCAF-45CF-966B-C63FF233227C}" destId="{249944E6-64C2-4CD1-820F-1EECCFB6B882}" srcOrd="0" destOrd="0" presId="urn:microsoft.com/office/officeart/2005/8/layout/vList3"/>
    <dgm:cxn modelId="{923B8C31-5864-4423-A07A-FEEEE91CBA9A}" type="presParOf" srcId="{81A5FAF8-FCAF-45CF-966B-C63FF233227C}" destId="{35CF14BE-4013-4C8F-8B87-399F020D5426}" srcOrd="1" destOrd="0" presId="urn:microsoft.com/office/officeart/2005/8/layout/vList3"/>
    <dgm:cxn modelId="{C53D369F-6BA1-4561-8084-EB68928B22AF}" type="presParOf" srcId="{E965D095-391A-44E1-B85C-50C09711A7D3}" destId="{EB5A2D7C-7716-4D20-9933-496DDBA78CCC}" srcOrd="5" destOrd="0" presId="urn:microsoft.com/office/officeart/2005/8/layout/vList3"/>
    <dgm:cxn modelId="{DEF3B0EB-E909-4F50-B2C6-3B9538FB6550}" type="presParOf" srcId="{E965D095-391A-44E1-B85C-50C09711A7D3}" destId="{3E85B9E6-8B31-4C63-816E-EEC333E205D6}" srcOrd="6" destOrd="0" presId="urn:microsoft.com/office/officeart/2005/8/layout/vList3"/>
    <dgm:cxn modelId="{3BF56C6D-88C0-426E-9891-8B1AC4D36AF1}" type="presParOf" srcId="{3E85B9E6-8B31-4C63-816E-EEC333E205D6}" destId="{B262300A-655A-4BAD-8DB4-334064B84E6E}" srcOrd="0" destOrd="0" presId="urn:microsoft.com/office/officeart/2005/8/layout/vList3"/>
    <dgm:cxn modelId="{D5C5CF64-8852-4E72-A5F6-F9698566D551}" type="presParOf" srcId="{3E85B9E6-8B31-4C63-816E-EEC333E205D6}" destId="{79BB5129-241D-4E92-BFF1-534BA75765B6}" srcOrd="1" destOrd="0" presId="urn:microsoft.com/office/officeart/2005/8/layout/vList3"/>
    <dgm:cxn modelId="{91FD90AF-6491-465A-9DE6-AF00CA9997F4}" type="presParOf" srcId="{E965D095-391A-44E1-B85C-50C09711A7D3}" destId="{96547A71-0D77-428A-8B47-4F745A5B8FB7}" srcOrd="7" destOrd="0" presId="urn:microsoft.com/office/officeart/2005/8/layout/vList3"/>
    <dgm:cxn modelId="{50BC69F8-2A55-427D-93BC-5EED9434223B}" type="presParOf" srcId="{E965D095-391A-44E1-B85C-50C09711A7D3}" destId="{95247A3E-9FC4-4ADD-98FD-2C5D6C4993AB}" srcOrd="8" destOrd="0" presId="urn:microsoft.com/office/officeart/2005/8/layout/vList3"/>
    <dgm:cxn modelId="{D7124FB4-AB9D-41A7-B1B2-97094DF169F6}" type="presParOf" srcId="{95247A3E-9FC4-4ADD-98FD-2C5D6C4993AB}" destId="{8BB95856-89EB-4BC8-81F3-99E8E86BDEC7}" srcOrd="0" destOrd="0" presId="urn:microsoft.com/office/officeart/2005/8/layout/vList3"/>
    <dgm:cxn modelId="{D72D3CC9-5FFC-4805-9D32-B7E598BC8ED1}" type="presParOf" srcId="{95247A3E-9FC4-4ADD-98FD-2C5D6C4993AB}" destId="{0CDDDFE5-B5C8-4256-B906-07A6A26CF6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C08124-FA6B-4776-A230-F0FB9862807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D4B8EB8D-65FE-4843-BCF5-E42F21659DEE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$4.73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Winter Maintenance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198FF169-4285-46FB-B0E0-47BA89543B05}" type="parTrans" cxnId="{C5B5BABF-683A-4533-828E-D9EF5DE10FAE}">
      <dgm:prSet/>
      <dgm:spPr/>
      <dgm:t>
        <a:bodyPr/>
        <a:lstStyle/>
        <a:p>
          <a:endParaRPr lang="en-CA"/>
        </a:p>
      </dgm:t>
    </dgm:pt>
    <dgm:pt modelId="{A372A077-3A09-4DA2-8CF0-F053E6734FF1}" type="sibTrans" cxnId="{C5B5BABF-683A-4533-828E-D9EF5DE10FAE}">
      <dgm:prSet/>
      <dgm:spPr/>
      <dgm:t>
        <a:bodyPr/>
        <a:lstStyle/>
        <a:p>
          <a:endParaRPr lang="en-CA"/>
        </a:p>
      </dgm:t>
    </dgm:pt>
    <dgm:pt modelId="{AA51473A-60F9-4CDA-BBCD-B7F62D7F69FE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$1.46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Streetlighting 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DA3388D0-1EB5-45EE-BD40-F15B78C2B55A}" type="parTrans" cxnId="{97423B32-1EB8-4798-ADBE-FB575F142F54}">
      <dgm:prSet/>
      <dgm:spPr/>
      <dgm:t>
        <a:bodyPr/>
        <a:lstStyle/>
        <a:p>
          <a:endParaRPr lang="en-CA"/>
        </a:p>
      </dgm:t>
    </dgm:pt>
    <dgm:pt modelId="{22F64FF5-DFBA-4AC9-9E23-AFBD118BD7CF}" type="sibTrans" cxnId="{97423B32-1EB8-4798-ADBE-FB575F142F54}">
      <dgm:prSet/>
      <dgm:spPr/>
      <dgm:t>
        <a:bodyPr/>
        <a:lstStyle/>
        <a:p>
          <a:endParaRPr lang="en-CA"/>
        </a:p>
      </dgm:t>
    </dgm:pt>
    <dgm:pt modelId="{BEC8D89D-89E5-4357-A2CB-806BE92ABDA0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$4.21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Library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71D53B06-E113-48D4-ACB8-526DD75B7E3F}" type="parTrans" cxnId="{DB6FA066-7046-4805-A37D-8BAE0E0D59EF}">
      <dgm:prSet/>
      <dgm:spPr/>
      <dgm:t>
        <a:bodyPr/>
        <a:lstStyle/>
        <a:p>
          <a:endParaRPr lang="en-CA"/>
        </a:p>
      </dgm:t>
    </dgm:pt>
    <dgm:pt modelId="{D9F36C38-045D-434A-A4A9-3579619094F2}" type="sibTrans" cxnId="{DB6FA066-7046-4805-A37D-8BAE0E0D59EF}">
      <dgm:prSet/>
      <dgm:spPr/>
      <dgm:t>
        <a:bodyPr/>
        <a:lstStyle/>
        <a:p>
          <a:endParaRPr lang="en-CA"/>
        </a:p>
      </dgm:t>
    </dgm:pt>
    <dgm:pt modelId="{ECA23A50-F402-44F3-9BBF-FF42F2675FD2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$4.34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Parks</a:t>
          </a:r>
        </a:p>
      </dgm:t>
    </dgm:pt>
    <dgm:pt modelId="{612EE15E-751C-45D2-B530-01A88CDB0933}" type="parTrans" cxnId="{CB084289-ECFD-4EE6-928E-D1B383A26A3A}">
      <dgm:prSet/>
      <dgm:spPr/>
      <dgm:t>
        <a:bodyPr/>
        <a:lstStyle/>
        <a:p>
          <a:endParaRPr lang="en-CA"/>
        </a:p>
      </dgm:t>
    </dgm:pt>
    <dgm:pt modelId="{1528C68A-9C24-4905-B134-CFCA7F434568}" type="sibTrans" cxnId="{CB084289-ECFD-4EE6-928E-D1B383A26A3A}">
      <dgm:prSet/>
      <dgm:spPr/>
      <dgm:t>
        <a:bodyPr/>
        <a:lstStyle/>
        <a:p>
          <a:endParaRPr lang="en-CA"/>
        </a:p>
      </dgm:t>
    </dgm:pt>
    <dgm:pt modelId="{6BC1CFAC-10D4-4167-B84C-A6C3180B945F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$0.72</a:t>
          </a:r>
        </a:p>
        <a:p>
          <a:r>
            <a:rPr lang="en-US" sz="2400" dirty="0">
              <a:solidFill>
                <a:schemeClr val="bg1"/>
              </a:solidFill>
              <a:latin typeface="Montserrat" panose="00000500000000000000" pitchFamily="2" charset="0"/>
            </a:rPr>
            <a:t>Crossing Guards</a:t>
          </a:r>
          <a:endParaRPr lang="en-CA" sz="24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DE517850-1FB7-4856-AD8B-81837AF68C32}" type="parTrans" cxnId="{53EC35E4-DA06-40BF-BA10-A7D5B4A05E84}">
      <dgm:prSet/>
      <dgm:spPr/>
      <dgm:t>
        <a:bodyPr/>
        <a:lstStyle/>
        <a:p>
          <a:endParaRPr lang="en-CA"/>
        </a:p>
      </dgm:t>
    </dgm:pt>
    <dgm:pt modelId="{694058B4-2C4F-4EC2-B684-7D113452CE1C}" type="sibTrans" cxnId="{53EC35E4-DA06-40BF-BA10-A7D5B4A05E84}">
      <dgm:prSet/>
      <dgm:spPr/>
      <dgm:t>
        <a:bodyPr/>
        <a:lstStyle/>
        <a:p>
          <a:endParaRPr lang="en-CA"/>
        </a:p>
      </dgm:t>
    </dgm:pt>
    <dgm:pt modelId="{E410F40F-0175-445C-9241-2DF582E08A5A}" type="pres">
      <dgm:prSet presAssocID="{95C08124-FA6B-4776-A230-F0FB98628074}" presName="Name0" presStyleCnt="0">
        <dgm:presLayoutVars>
          <dgm:dir/>
          <dgm:resizeHandles val="exact"/>
        </dgm:presLayoutVars>
      </dgm:prSet>
      <dgm:spPr/>
    </dgm:pt>
    <dgm:pt modelId="{58EC9634-FA32-4AB5-8604-A85792F2BF70}" type="pres">
      <dgm:prSet presAssocID="{D4B8EB8D-65FE-4843-BCF5-E42F21659DEE}" presName="compNode" presStyleCnt="0"/>
      <dgm:spPr/>
    </dgm:pt>
    <dgm:pt modelId="{C7C934CE-BBF7-4BD3-BB57-33719D7A5AA8}" type="pres">
      <dgm:prSet presAssocID="{D4B8EB8D-65FE-4843-BCF5-E42F21659DEE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A67CB38-6EE2-4E89-8EC8-AC9E76BD0A0E}" type="pres">
      <dgm:prSet presAssocID="{D4B8EB8D-65FE-4843-BCF5-E42F21659DEE}" presName="textRect" presStyleLbl="revTx" presStyleIdx="0" presStyleCnt="5">
        <dgm:presLayoutVars>
          <dgm:bulletEnabled val="1"/>
        </dgm:presLayoutVars>
      </dgm:prSet>
      <dgm:spPr/>
    </dgm:pt>
    <dgm:pt modelId="{B325987A-3671-4F80-9620-E38D5703E332}" type="pres">
      <dgm:prSet presAssocID="{A372A077-3A09-4DA2-8CF0-F053E6734FF1}" presName="sibTrans" presStyleLbl="sibTrans2D1" presStyleIdx="0" presStyleCnt="0"/>
      <dgm:spPr/>
    </dgm:pt>
    <dgm:pt modelId="{5CD55EB0-A6EC-4840-9355-9C8ABEAE9E4C}" type="pres">
      <dgm:prSet presAssocID="{AA51473A-60F9-4CDA-BBCD-B7F62D7F69FE}" presName="compNode" presStyleCnt="0"/>
      <dgm:spPr/>
    </dgm:pt>
    <dgm:pt modelId="{405E694A-7AC3-42D1-901F-1FF3E3B9EE73}" type="pres">
      <dgm:prSet presAssocID="{AA51473A-60F9-4CDA-BBCD-B7F62D7F69FE}" presName="pictRect" presStyleLbl="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F21E7AF-7F8B-4570-80AA-A6CF6DE01050}" type="pres">
      <dgm:prSet presAssocID="{AA51473A-60F9-4CDA-BBCD-B7F62D7F69FE}" presName="textRect" presStyleLbl="revTx" presStyleIdx="1" presStyleCnt="5">
        <dgm:presLayoutVars>
          <dgm:bulletEnabled val="1"/>
        </dgm:presLayoutVars>
      </dgm:prSet>
      <dgm:spPr/>
    </dgm:pt>
    <dgm:pt modelId="{F3F213BF-7856-4CF7-AE32-0311914150D6}" type="pres">
      <dgm:prSet presAssocID="{22F64FF5-DFBA-4AC9-9E23-AFBD118BD7CF}" presName="sibTrans" presStyleLbl="sibTrans2D1" presStyleIdx="0" presStyleCnt="0"/>
      <dgm:spPr/>
    </dgm:pt>
    <dgm:pt modelId="{7029088B-069D-44D9-B8BE-D864C81E32A8}" type="pres">
      <dgm:prSet presAssocID="{BEC8D89D-89E5-4357-A2CB-806BE92ABDA0}" presName="compNode" presStyleCnt="0"/>
      <dgm:spPr/>
    </dgm:pt>
    <dgm:pt modelId="{4557E447-F9DF-448C-A9B1-EEA12FE34C67}" type="pres">
      <dgm:prSet presAssocID="{BEC8D89D-89E5-4357-A2CB-806BE92ABDA0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D766D4D4-C30B-4949-9567-09E7C9B1938A}" type="pres">
      <dgm:prSet presAssocID="{BEC8D89D-89E5-4357-A2CB-806BE92ABDA0}" presName="textRect" presStyleLbl="revTx" presStyleIdx="2" presStyleCnt="5">
        <dgm:presLayoutVars>
          <dgm:bulletEnabled val="1"/>
        </dgm:presLayoutVars>
      </dgm:prSet>
      <dgm:spPr/>
    </dgm:pt>
    <dgm:pt modelId="{1E512CA2-10E3-4DCB-980E-D2A1D741D6BE}" type="pres">
      <dgm:prSet presAssocID="{D9F36C38-045D-434A-A4A9-3579619094F2}" presName="sibTrans" presStyleLbl="sibTrans2D1" presStyleIdx="0" presStyleCnt="0"/>
      <dgm:spPr/>
    </dgm:pt>
    <dgm:pt modelId="{8329351F-1D6D-46D5-99D8-2D4483B5AA29}" type="pres">
      <dgm:prSet presAssocID="{ECA23A50-F402-44F3-9BBF-FF42F2675FD2}" presName="compNode" presStyleCnt="0"/>
      <dgm:spPr/>
    </dgm:pt>
    <dgm:pt modelId="{B23667ED-3B15-47D1-9918-EB71DA46A064}" type="pres">
      <dgm:prSet presAssocID="{ECA23A50-F402-44F3-9BBF-FF42F2675FD2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9A86260-4A90-4F9B-B1FF-CAD1A5C0068E}" type="pres">
      <dgm:prSet presAssocID="{ECA23A50-F402-44F3-9BBF-FF42F2675FD2}" presName="textRect" presStyleLbl="revTx" presStyleIdx="3" presStyleCnt="5">
        <dgm:presLayoutVars>
          <dgm:bulletEnabled val="1"/>
        </dgm:presLayoutVars>
      </dgm:prSet>
      <dgm:spPr/>
    </dgm:pt>
    <dgm:pt modelId="{1A00E521-06F9-4ADA-A99E-578E8F081721}" type="pres">
      <dgm:prSet presAssocID="{1528C68A-9C24-4905-B134-CFCA7F434568}" presName="sibTrans" presStyleLbl="sibTrans2D1" presStyleIdx="0" presStyleCnt="0"/>
      <dgm:spPr/>
    </dgm:pt>
    <dgm:pt modelId="{A1D0C8C1-CFAF-4764-A91C-2E12D088B33B}" type="pres">
      <dgm:prSet presAssocID="{6BC1CFAC-10D4-4167-B84C-A6C3180B945F}" presName="compNode" presStyleCnt="0"/>
      <dgm:spPr/>
    </dgm:pt>
    <dgm:pt modelId="{B7E50185-FD4B-44C8-807C-8D59E0C22F26}" type="pres">
      <dgm:prSet presAssocID="{6BC1CFAC-10D4-4167-B84C-A6C3180B945F}" presName="pictRect" presStyleLbl="nod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E536FF0-AD16-42C4-9432-7A26ABC57500}" type="pres">
      <dgm:prSet presAssocID="{6BC1CFAC-10D4-4167-B84C-A6C3180B945F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97423B32-1EB8-4798-ADBE-FB575F142F54}" srcId="{95C08124-FA6B-4776-A230-F0FB98628074}" destId="{AA51473A-60F9-4CDA-BBCD-B7F62D7F69FE}" srcOrd="1" destOrd="0" parTransId="{DA3388D0-1EB5-45EE-BD40-F15B78C2B55A}" sibTransId="{22F64FF5-DFBA-4AC9-9E23-AFBD118BD7CF}"/>
    <dgm:cxn modelId="{3062943F-8DEF-46EB-8972-2A9EDE002168}" type="presOf" srcId="{D9F36C38-045D-434A-A4A9-3579619094F2}" destId="{1E512CA2-10E3-4DCB-980E-D2A1D741D6BE}" srcOrd="0" destOrd="0" presId="urn:microsoft.com/office/officeart/2005/8/layout/pList1"/>
    <dgm:cxn modelId="{61133665-ED4F-4464-AD56-64452F76C29B}" type="presOf" srcId="{22F64FF5-DFBA-4AC9-9E23-AFBD118BD7CF}" destId="{F3F213BF-7856-4CF7-AE32-0311914150D6}" srcOrd="0" destOrd="0" presId="urn:microsoft.com/office/officeart/2005/8/layout/pList1"/>
    <dgm:cxn modelId="{DB6FA066-7046-4805-A37D-8BAE0E0D59EF}" srcId="{95C08124-FA6B-4776-A230-F0FB98628074}" destId="{BEC8D89D-89E5-4357-A2CB-806BE92ABDA0}" srcOrd="2" destOrd="0" parTransId="{71D53B06-E113-48D4-ACB8-526DD75B7E3F}" sibTransId="{D9F36C38-045D-434A-A4A9-3579619094F2}"/>
    <dgm:cxn modelId="{FEEA4C71-74E3-4C1D-8D84-7BF686E31BDD}" type="presOf" srcId="{95C08124-FA6B-4776-A230-F0FB98628074}" destId="{E410F40F-0175-445C-9241-2DF582E08A5A}" srcOrd="0" destOrd="0" presId="urn:microsoft.com/office/officeart/2005/8/layout/pList1"/>
    <dgm:cxn modelId="{E5D5DC83-86A9-4388-A09C-CE0854D718A0}" type="presOf" srcId="{6BC1CFAC-10D4-4167-B84C-A6C3180B945F}" destId="{1E536FF0-AD16-42C4-9432-7A26ABC57500}" srcOrd="0" destOrd="0" presId="urn:microsoft.com/office/officeart/2005/8/layout/pList1"/>
    <dgm:cxn modelId="{71DC3086-4E9B-4891-AC81-C43B8C8A06A3}" type="presOf" srcId="{ECA23A50-F402-44F3-9BBF-FF42F2675FD2}" destId="{D9A86260-4A90-4F9B-B1FF-CAD1A5C0068E}" srcOrd="0" destOrd="0" presId="urn:microsoft.com/office/officeart/2005/8/layout/pList1"/>
    <dgm:cxn modelId="{CB084289-ECFD-4EE6-928E-D1B383A26A3A}" srcId="{95C08124-FA6B-4776-A230-F0FB98628074}" destId="{ECA23A50-F402-44F3-9BBF-FF42F2675FD2}" srcOrd="3" destOrd="0" parTransId="{612EE15E-751C-45D2-B530-01A88CDB0933}" sibTransId="{1528C68A-9C24-4905-B134-CFCA7F434568}"/>
    <dgm:cxn modelId="{1B554B90-B1AE-411A-BDC6-E16486E6F449}" type="presOf" srcId="{A372A077-3A09-4DA2-8CF0-F053E6734FF1}" destId="{B325987A-3671-4F80-9620-E38D5703E332}" srcOrd="0" destOrd="0" presId="urn:microsoft.com/office/officeart/2005/8/layout/pList1"/>
    <dgm:cxn modelId="{B5ED56AB-CFE8-43F6-A057-19E48170A13B}" type="presOf" srcId="{AA51473A-60F9-4CDA-BBCD-B7F62D7F69FE}" destId="{DF21E7AF-7F8B-4570-80AA-A6CF6DE01050}" srcOrd="0" destOrd="0" presId="urn:microsoft.com/office/officeart/2005/8/layout/pList1"/>
    <dgm:cxn modelId="{D78E3EB3-8099-44A3-AA3E-DFB1521D1BAB}" type="presOf" srcId="{1528C68A-9C24-4905-B134-CFCA7F434568}" destId="{1A00E521-06F9-4ADA-A99E-578E8F081721}" srcOrd="0" destOrd="0" presId="urn:microsoft.com/office/officeart/2005/8/layout/pList1"/>
    <dgm:cxn modelId="{C5B5BABF-683A-4533-828E-D9EF5DE10FAE}" srcId="{95C08124-FA6B-4776-A230-F0FB98628074}" destId="{D4B8EB8D-65FE-4843-BCF5-E42F21659DEE}" srcOrd="0" destOrd="0" parTransId="{198FF169-4285-46FB-B0E0-47BA89543B05}" sibTransId="{A372A077-3A09-4DA2-8CF0-F053E6734FF1}"/>
    <dgm:cxn modelId="{3E6510DF-5457-44E1-AF46-60AD5C87FB7C}" type="presOf" srcId="{BEC8D89D-89E5-4357-A2CB-806BE92ABDA0}" destId="{D766D4D4-C30B-4949-9567-09E7C9B1938A}" srcOrd="0" destOrd="0" presId="urn:microsoft.com/office/officeart/2005/8/layout/pList1"/>
    <dgm:cxn modelId="{53EC35E4-DA06-40BF-BA10-A7D5B4A05E84}" srcId="{95C08124-FA6B-4776-A230-F0FB98628074}" destId="{6BC1CFAC-10D4-4167-B84C-A6C3180B945F}" srcOrd="4" destOrd="0" parTransId="{DE517850-1FB7-4856-AD8B-81837AF68C32}" sibTransId="{694058B4-2C4F-4EC2-B684-7D113452CE1C}"/>
    <dgm:cxn modelId="{BF238FEC-7EDB-4D84-80F7-F8807117B1AD}" type="presOf" srcId="{D4B8EB8D-65FE-4843-BCF5-E42F21659DEE}" destId="{2A67CB38-6EE2-4E89-8EC8-AC9E76BD0A0E}" srcOrd="0" destOrd="0" presId="urn:microsoft.com/office/officeart/2005/8/layout/pList1"/>
    <dgm:cxn modelId="{A1417935-E829-444C-B1AE-7C4B5FA76E2B}" type="presParOf" srcId="{E410F40F-0175-445C-9241-2DF582E08A5A}" destId="{58EC9634-FA32-4AB5-8604-A85792F2BF70}" srcOrd="0" destOrd="0" presId="urn:microsoft.com/office/officeart/2005/8/layout/pList1"/>
    <dgm:cxn modelId="{882491F8-504E-484B-B714-D54E21C6103F}" type="presParOf" srcId="{58EC9634-FA32-4AB5-8604-A85792F2BF70}" destId="{C7C934CE-BBF7-4BD3-BB57-33719D7A5AA8}" srcOrd="0" destOrd="0" presId="urn:microsoft.com/office/officeart/2005/8/layout/pList1"/>
    <dgm:cxn modelId="{F01EA7D6-5AB2-4AC5-993D-22CC63A3F4B4}" type="presParOf" srcId="{58EC9634-FA32-4AB5-8604-A85792F2BF70}" destId="{2A67CB38-6EE2-4E89-8EC8-AC9E76BD0A0E}" srcOrd="1" destOrd="0" presId="urn:microsoft.com/office/officeart/2005/8/layout/pList1"/>
    <dgm:cxn modelId="{CCD3C40B-870E-430A-84AD-16814B4C4D83}" type="presParOf" srcId="{E410F40F-0175-445C-9241-2DF582E08A5A}" destId="{B325987A-3671-4F80-9620-E38D5703E332}" srcOrd="1" destOrd="0" presId="urn:microsoft.com/office/officeart/2005/8/layout/pList1"/>
    <dgm:cxn modelId="{38721B9C-ACD7-4B9A-B0A6-0E4EF4A2C445}" type="presParOf" srcId="{E410F40F-0175-445C-9241-2DF582E08A5A}" destId="{5CD55EB0-A6EC-4840-9355-9C8ABEAE9E4C}" srcOrd="2" destOrd="0" presId="urn:microsoft.com/office/officeart/2005/8/layout/pList1"/>
    <dgm:cxn modelId="{F23D45FA-C1DF-49E6-BF8E-88D14A6B911A}" type="presParOf" srcId="{5CD55EB0-A6EC-4840-9355-9C8ABEAE9E4C}" destId="{405E694A-7AC3-42D1-901F-1FF3E3B9EE73}" srcOrd="0" destOrd="0" presId="urn:microsoft.com/office/officeart/2005/8/layout/pList1"/>
    <dgm:cxn modelId="{6FCEAE91-476F-49CA-94F5-E2F9C20A89C8}" type="presParOf" srcId="{5CD55EB0-A6EC-4840-9355-9C8ABEAE9E4C}" destId="{DF21E7AF-7F8B-4570-80AA-A6CF6DE01050}" srcOrd="1" destOrd="0" presId="urn:microsoft.com/office/officeart/2005/8/layout/pList1"/>
    <dgm:cxn modelId="{7C888BA5-65B1-4E27-BB75-5BD50E60BB13}" type="presParOf" srcId="{E410F40F-0175-445C-9241-2DF582E08A5A}" destId="{F3F213BF-7856-4CF7-AE32-0311914150D6}" srcOrd="3" destOrd="0" presId="urn:microsoft.com/office/officeart/2005/8/layout/pList1"/>
    <dgm:cxn modelId="{7ED80817-E477-4B77-879C-1466D06A9DF6}" type="presParOf" srcId="{E410F40F-0175-445C-9241-2DF582E08A5A}" destId="{7029088B-069D-44D9-B8BE-D864C81E32A8}" srcOrd="4" destOrd="0" presId="urn:microsoft.com/office/officeart/2005/8/layout/pList1"/>
    <dgm:cxn modelId="{785919F6-EAF1-4AED-A242-B02852C8E9D7}" type="presParOf" srcId="{7029088B-069D-44D9-B8BE-D864C81E32A8}" destId="{4557E447-F9DF-448C-A9B1-EEA12FE34C67}" srcOrd="0" destOrd="0" presId="urn:microsoft.com/office/officeart/2005/8/layout/pList1"/>
    <dgm:cxn modelId="{01B58CCA-E171-498F-AB9C-318517E3B21E}" type="presParOf" srcId="{7029088B-069D-44D9-B8BE-D864C81E32A8}" destId="{D766D4D4-C30B-4949-9567-09E7C9B1938A}" srcOrd="1" destOrd="0" presId="urn:microsoft.com/office/officeart/2005/8/layout/pList1"/>
    <dgm:cxn modelId="{BB5AF070-58FA-4AAE-8931-39C04C50539B}" type="presParOf" srcId="{E410F40F-0175-445C-9241-2DF582E08A5A}" destId="{1E512CA2-10E3-4DCB-980E-D2A1D741D6BE}" srcOrd="5" destOrd="0" presId="urn:microsoft.com/office/officeart/2005/8/layout/pList1"/>
    <dgm:cxn modelId="{F2D2907B-5336-419E-B039-75011CD632E5}" type="presParOf" srcId="{E410F40F-0175-445C-9241-2DF582E08A5A}" destId="{8329351F-1D6D-46D5-99D8-2D4483B5AA29}" srcOrd="6" destOrd="0" presId="urn:microsoft.com/office/officeart/2005/8/layout/pList1"/>
    <dgm:cxn modelId="{5CD01D3C-67E9-403E-B843-78C8C59847F3}" type="presParOf" srcId="{8329351F-1D6D-46D5-99D8-2D4483B5AA29}" destId="{B23667ED-3B15-47D1-9918-EB71DA46A064}" srcOrd="0" destOrd="0" presId="urn:microsoft.com/office/officeart/2005/8/layout/pList1"/>
    <dgm:cxn modelId="{1F7246FC-11A2-4E05-BA01-24CAE7D26A22}" type="presParOf" srcId="{8329351F-1D6D-46D5-99D8-2D4483B5AA29}" destId="{D9A86260-4A90-4F9B-B1FF-CAD1A5C0068E}" srcOrd="1" destOrd="0" presId="urn:microsoft.com/office/officeart/2005/8/layout/pList1"/>
    <dgm:cxn modelId="{52371D23-90FE-41C8-B4E9-CB5C4E8042C8}" type="presParOf" srcId="{E410F40F-0175-445C-9241-2DF582E08A5A}" destId="{1A00E521-06F9-4ADA-A99E-578E8F081721}" srcOrd="7" destOrd="0" presId="urn:microsoft.com/office/officeart/2005/8/layout/pList1"/>
    <dgm:cxn modelId="{E45CFD85-3CC6-4F51-BC2F-C033232CBF17}" type="presParOf" srcId="{E410F40F-0175-445C-9241-2DF582E08A5A}" destId="{A1D0C8C1-CFAF-4764-A91C-2E12D088B33B}" srcOrd="8" destOrd="0" presId="urn:microsoft.com/office/officeart/2005/8/layout/pList1"/>
    <dgm:cxn modelId="{4D3C4620-848D-44E4-BC8E-E92A8798B0A5}" type="presParOf" srcId="{A1D0C8C1-CFAF-4764-A91C-2E12D088B33B}" destId="{B7E50185-FD4B-44C8-807C-8D59E0C22F26}" srcOrd="0" destOrd="0" presId="urn:microsoft.com/office/officeart/2005/8/layout/pList1"/>
    <dgm:cxn modelId="{51ADA891-0462-4F48-A27A-BD4E05489778}" type="presParOf" srcId="{A1D0C8C1-CFAF-4764-A91C-2E12D088B33B}" destId="{1E536FF0-AD16-42C4-9432-7A26ABC5750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C01E6-78FD-4951-9B0B-2C7C49BEC1BE}">
      <dsp:nvSpPr>
        <dsp:cNvPr id="0" name=""/>
        <dsp:cNvSpPr/>
      </dsp:nvSpPr>
      <dsp:spPr>
        <a:xfrm>
          <a:off x="762016" y="0"/>
          <a:ext cx="3229687" cy="2225254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" t="-10630" r="1" b="-3537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92794-34B5-4101-A9E8-3F501E8CE6CD}">
      <dsp:nvSpPr>
        <dsp:cNvPr id="0" name=""/>
        <dsp:cNvSpPr/>
      </dsp:nvSpPr>
      <dsp:spPr>
        <a:xfrm>
          <a:off x="723615" y="2227819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Finalization of Scugog Strategic Plan</a:t>
          </a:r>
        </a:p>
      </dsp:txBody>
      <dsp:txXfrm>
        <a:off x="723615" y="2227819"/>
        <a:ext cx="3229687" cy="1198214"/>
      </dsp:txXfrm>
    </dsp:sp>
    <dsp:sp modelId="{9D94F47F-F156-47AE-A747-8CA7E49EEB7A}">
      <dsp:nvSpPr>
        <dsp:cNvPr id="0" name=""/>
        <dsp:cNvSpPr/>
      </dsp:nvSpPr>
      <dsp:spPr>
        <a:xfrm>
          <a:off x="4276407" y="2564"/>
          <a:ext cx="3229687" cy="2225254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BBCB2-E1FC-4860-8F1B-00CFD0E02814}">
      <dsp:nvSpPr>
        <dsp:cNvPr id="0" name=""/>
        <dsp:cNvSpPr/>
      </dsp:nvSpPr>
      <dsp:spPr>
        <a:xfrm>
          <a:off x="4276407" y="2227819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 err="1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MyScugog</a:t>
          </a:r>
          <a:r>
            <a:rPr lang="en-CA" sz="1800" kern="12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 Connected  Phase 2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  <a:cs typeface="Arial" panose="020B0604020202020204" pitchFamily="34" charset="0"/>
          </a:endParaRPr>
        </a:p>
      </dsp:txBody>
      <dsp:txXfrm>
        <a:off x="4276407" y="2227819"/>
        <a:ext cx="3229687" cy="1198214"/>
      </dsp:txXfrm>
    </dsp:sp>
    <dsp:sp modelId="{CC642550-7BA7-4A4A-98CF-965DC42D9E90}">
      <dsp:nvSpPr>
        <dsp:cNvPr id="0" name=""/>
        <dsp:cNvSpPr/>
      </dsp:nvSpPr>
      <dsp:spPr>
        <a:xfrm>
          <a:off x="7829199" y="2564"/>
          <a:ext cx="3229687" cy="2225254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22993" t="-14169" r="-28006" b="-3424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2497A-2824-4DA3-A084-4C11A80EEDDB}">
      <dsp:nvSpPr>
        <dsp:cNvPr id="0" name=""/>
        <dsp:cNvSpPr/>
      </dsp:nvSpPr>
      <dsp:spPr>
        <a:xfrm>
          <a:off x="7829199" y="2227819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Implementation of Virtual City Hall Software for Property Owners to access tax information </a:t>
          </a:r>
        </a:p>
      </dsp:txBody>
      <dsp:txXfrm>
        <a:off x="7829199" y="2227819"/>
        <a:ext cx="3229687" cy="1198214"/>
      </dsp:txXfrm>
    </dsp:sp>
    <dsp:sp modelId="{69902F1D-0854-46B8-930F-41F49591457B}">
      <dsp:nvSpPr>
        <dsp:cNvPr id="0" name=""/>
        <dsp:cNvSpPr/>
      </dsp:nvSpPr>
      <dsp:spPr>
        <a:xfrm>
          <a:off x="11381991" y="2564"/>
          <a:ext cx="3229687" cy="2225254"/>
        </a:xfrm>
        <a:prstGeom prst="round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59" t="-472" r="-2067" b="47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0E5DD-B161-4D20-AFBC-D0A75A8473B5}">
      <dsp:nvSpPr>
        <dsp:cNvPr id="0" name=""/>
        <dsp:cNvSpPr/>
      </dsp:nvSpPr>
      <dsp:spPr>
        <a:xfrm>
          <a:off x="11381991" y="2227819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Outdoor Skating Rink at Joe Fowler North Ball Diamond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  <a:cs typeface="Arial" panose="020B0604020202020204" pitchFamily="34" charset="0"/>
          </a:endParaRPr>
        </a:p>
      </dsp:txBody>
      <dsp:txXfrm>
        <a:off x="11381991" y="2227819"/>
        <a:ext cx="3229687" cy="1198214"/>
      </dsp:txXfrm>
    </dsp:sp>
    <dsp:sp modelId="{9E5F4EDB-896F-4835-B467-D3EC8418A38A}">
      <dsp:nvSpPr>
        <dsp:cNvPr id="0" name=""/>
        <dsp:cNvSpPr/>
      </dsp:nvSpPr>
      <dsp:spPr>
        <a:xfrm>
          <a:off x="2500011" y="3749001"/>
          <a:ext cx="3229687" cy="2225254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33B6A-26DE-418A-9E1E-65E0D65BC5CF}">
      <dsp:nvSpPr>
        <dsp:cNvPr id="0" name=""/>
        <dsp:cNvSpPr/>
      </dsp:nvSpPr>
      <dsp:spPr>
        <a:xfrm>
          <a:off x="2500011" y="5974256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Picnic Shelter at Joe Fowler Memorial Park</a:t>
          </a:r>
        </a:p>
      </dsp:txBody>
      <dsp:txXfrm>
        <a:off x="2500011" y="5974256"/>
        <a:ext cx="3229687" cy="1198214"/>
      </dsp:txXfrm>
    </dsp:sp>
    <dsp:sp modelId="{1C77CFB5-AA44-4663-8FBC-40A3A942DC33}">
      <dsp:nvSpPr>
        <dsp:cNvPr id="0" name=""/>
        <dsp:cNvSpPr/>
      </dsp:nvSpPr>
      <dsp:spPr>
        <a:xfrm>
          <a:off x="6052803" y="3749001"/>
          <a:ext cx="3229687" cy="2225254"/>
        </a:xfrm>
        <a:prstGeom prst="round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55289" t="-28434" r="-53476" b="-5476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67CF2-C9D0-47A4-81AC-24A8BE2509B0}">
      <dsp:nvSpPr>
        <dsp:cNvPr id="0" name=""/>
        <dsp:cNvSpPr/>
      </dsp:nvSpPr>
      <dsp:spPr>
        <a:xfrm>
          <a:off x="6052803" y="5974256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New Playground at Palmer Park</a:t>
          </a:r>
        </a:p>
      </dsp:txBody>
      <dsp:txXfrm>
        <a:off x="6052803" y="5974256"/>
        <a:ext cx="3229687" cy="1198214"/>
      </dsp:txXfrm>
    </dsp:sp>
    <dsp:sp modelId="{CBF2B40A-6703-4A48-AD3B-69D130C40204}">
      <dsp:nvSpPr>
        <dsp:cNvPr id="0" name=""/>
        <dsp:cNvSpPr/>
      </dsp:nvSpPr>
      <dsp:spPr>
        <a:xfrm>
          <a:off x="9605595" y="3749001"/>
          <a:ext cx="3229687" cy="2225254"/>
        </a:xfrm>
        <a:prstGeom prst="round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-2496" t="-45557" r="-2813" b="-12613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7EE4D-A513-4C1F-8716-13C90417B91A}">
      <dsp:nvSpPr>
        <dsp:cNvPr id="0" name=""/>
        <dsp:cNvSpPr/>
      </dsp:nvSpPr>
      <dsp:spPr>
        <a:xfrm>
          <a:off x="9605595" y="5974256"/>
          <a:ext cx="3229687" cy="1198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rPr>
            <a:t>Town Hall 1873 Bell Tower Restoration</a:t>
          </a:r>
        </a:p>
      </dsp:txBody>
      <dsp:txXfrm>
        <a:off x="9605595" y="5974256"/>
        <a:ext cx="3229687" cy="1198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329D4-BFEC-411C-89C4-3707371315E6}">
      <dsp:nvSpPr>
        <dsp:cNvPr id="0" name=""/>
        <dsp:cNvSpPr/>
      </dsp:nvSpPr>
      <dsp:spPr>
        <a:xfrm>
          <a:off x="531873" y="117195"/>
          <a:ext cx="3475199" cy="256815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08" t="-10822" r="-308" b="-65178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1999A-27CE-425A-935F-21FD6CB3FFB8}">
      <dsp:nvSpPr>
        <dsp:cNvPr id="0" name=""/>
        <dsp:cNvSpPr/>
      </dsp:nvSpPr>
      <dsp:spPr>
        <a:xfrm>
          <a:off x="1234307" y="2219699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Budget Survey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1234307" y="2219699"/>
        <a:ext cx="2994586" cy="719649"/>
      </dsp:txXfrm>
    </dsp:sp>
    <dsp:sp modelId="{AFDA4B0D-CE70-4DEB-B30B-D6D2B3E2E159}">
      <dsp:nvSpPr>
        <dsp:cNvPr id="0" name=""/>
        <dsp:cNvSpPr/>
      </dsp:nvSpPr>
      <dsp:spPr>
        <a:xfrm>
          <a:off x="4832394" y="117195"/>
          <a:ext cx="3475199" cy="2568159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242" t="-24788" r="1242" b="-51212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2DA2D-E9A2-40C5-A471-9DA82F9B98DF}">
      <dsp:nvSpPr>
        <dsp:cNvPr id="0" name=""/>
        <dsp:cNvSpPr/>
      </dsp:nvSpPr>
      <dsp:spPr>
        <a:xfrm>
          <a:off x="5534828" y="2219699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Service Level Review Survey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5534828" y="2219699"/>
        <a:ext cx="2994586" cy="719649"/>
      </dsp:txXfrm>
    </dsp:sp>
    <dsp:sp modelId="{04DE5541-A444-4DF2-A2B7-FA3CEAD0F880}">
      <dsp:nvSpPr>
        <dsp:cNvPr id="0" name=""/>
        <dsp:cNvSpPr/>
      </dsp:nvSpPr>
      <dsp:spPr>
        <a:xfrm>
          <a:off x="9132914" y="117195"/>
          <a:ext cx="3475199" cy="256815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25169-E452-41A7-B3FD-06E7B0C717AC}">
      <dsp:nvSpPr>
        <dsp:cNvPr id="0" name=""/>
        <dsp:cNvSpPr/>
      </dsp:nvSpPr>
      <dsp:spPr>
        <a:xfrm>
          <a:off x="9835348" y="2219699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Draft Strategic Plan Consultation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9835348" y="2219699"/>
        <a:ext cx="2994586" cy="719649"/>
      </dsp:txXfrm>
    </dsp:sp>
    <dsp:sp modelId="{D3ADFA89-2549-43F0-8B56-BBB098062CC4}">
      <dsp:nvSpPr>
        <dsp:cNvPr id="0" name=""/>
        <dsp:cNvSpPr/>
      </dsp:nvSpPr>
      <dsp:spPr>
        <a:xfrm>
          <a:off x="557833" y="3436046"/>
          <a:ext cx="3475199" cy="256815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A225F-7CB7-4002-A55E-030D22634389}">
      <dsp:nvSpPr>
        <dsp:cNvPr id="0" name=""/>
        <dsp:cNvSpPr/>
      </dsp:nvSpPr>
      <dsp:spPr>
        <a:xfrm>
          <a:off x="1234307" y="5411555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Website Design Survey with focus group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1234307" y="5411555"/>
        <a:ext cx="2994586" cy="719649"/>
      </dsp:txXfrm>
    </dsp:sp>
    <dsp:sp modelId="{10075456-5132-440F-9317-161600779C42}">
      <dsp:nvSpPr>
        <dsp:cNvPr id="0" name=""/>
        <dsp:cNvSpPr/>
      </dsp:nvSpPr>
      <dsp:spPr>
        <a:xfrm>
          <a:off x="4832394" y="3309051"/>
          <a:ext cx="3475199" cy="256815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3511" b="382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6194-399B-469A-9F8D-C4949BA9CCC8}">
      <dsp:nvSpPr>
        <dsp:cNvPr id="0" name=""/>
        <dsp:cNvSpPr/>
      </dsp:nvSpPr>
      <dsp:spPr>
        <a:xfrm>
          <a:off x="5534828" y="5411555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Multi-Year Accessibility Plan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5534828" y="5411555"/>
        <a:ext cx="2994586" cy="719649"/>
      </dsp:txXfrm>
    </dsp:sp>
    <dsp:sp modelId="{750167DB-6B7A-46FE-8ED5-862AAA50FC62}">
      <dsp:nvSpPr>
        <dsp:cNvPr id="0" name=""/>
        <dsp:cNvSpPr/>
      </dsp:nvSpPr>
      <dsp:spPr>
        <a:xfrm>
          <a:off x="9132914" y="3309051"/>
          <a:ext cx="3475199" cy="2568159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125" t="-638" r="-25875" b="638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4CFDC-90E9-4055-A22A-598B0A023293}">
      <dsp:nvSpPr>
        <dsp:cNvPr id="0" name=""/>
        <dsp:cNvSpPr/>
      </dsp:nvSpPr>
      <dsp:spPr>
        <a:xfrm>
          <a:off x="9835348" y="5411555"/>
          <a:ext cx="2994586" cy="719649"/>
        </a:xfrm>
        <a:prstGeom prst="rect">
          <a:avLst/>
        </a:prstGeom>
        <a:solidFill>
          <a:srgbClr val="0077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Montserrat" panose="00000500000000000000" pitchFamily="2" charset="0"/>
            </a:rPr>
            <a:t>Parks Consultation</a:t>
          </a:r>
          <a:endParaRPr lang="en-CA" sz="18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9835348" y="5411555"/>
        <a:ext cx="2994586" cy="719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FF56F-F06A-4EC6-B223-5DFB680CBEC4}">
      <dsp:nvSpPr>
        <dsp:cNvPr id="0" name=""/>
        <dsp:cNvSpPr/>
      </dsp:nvSpPr>
      <dsp:spPr>
        <a:xfrm>
          <a:off x="12921" y="2168317"/>
          <a:ext cx="2109609" cy="3356623"/>
        </a:xfrm>
        <a:prstGeom prst="roundRect">
          <a:avLst>
            <a:gd name="adj" fmla="val 10000"/>
          </a:avLst>
        </a:prstGeom>
        <a:solidFill>
          <a:srgbClr val="59514B"/>
        </a:solidFill>
        <a:ln w="25400" cap="flat" cmpd="sng" algn="ctr">
          <a:solidFill>
            <a:srgbClr val="59514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Montserrat" panose="00000500000000000000" pitchFamily="2" charset="0"/>
            </a:rPr>
            <a:t>Increase in Budget to </a:t>
          </a: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Maintain Service Levels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 $715,510</a:t>
          </a:r>
        </a:p>
      </dsp:txBody>
      <dsp:txXfrm>
        <a:off x="74709" y="2230105"/>
        <a:ext cx="1986033" cy="3233047"/>
      </dsp:txXfrm>
    </dsp:sp>
    <dsp:sp modelId="{8A10FC0A-5986-4AAA-B324-A9AFDAE3C2DF}">
      <dsp:nvSpPr>
        <dsp:cNvPr id="0" name=""/>
        <dsp:cNvSpPr/>
      </dsp:nvSpPr>
      <dsp:spPr>
        <a:xfrm>
          <a:off x="2274645" y="3680566"/>
          <a:ext cx="322482" cy="332124"/>
        </a:xfrm>
        <a:prstGeom prst="rightArrow">
          <a:avLst>
            <a:gd name="adj1" fmla="val 60000"/>
            <a:gd name="adj2" fmla="val 50000"/>
          </a:avLst>
        </a:prstGeom>
        <a:solidFill>
          <a:srgbClr val="59514B"/>
        </a:solidFill>
        <a:ln>
          <a:solidFill>
            <a:srgbClr val="59514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>
            <a:latin typeface="Montserrat" panose="00000500000000000000" pitchFamily="2" charset="0"/>
          </a:endParaRPr>
        </a:p>
      </dsp:txBody>
      <dsp:txXfrm>
        <a:off x="2274645" y="3746991"/>
        <a:ext cx="225737" cy="199274"/>
      </dsp:txXfrm>
    </dsp:sp>
    <dsp:sp modelId="{BACD206C-F9E5-4D81-924E-07586AC7F1E4}">
      <dsp:nvSpPr>
        <dsp:cNvPr id="0" name=""/>
        <dsp:cNvSpPr/>
      </dsp:nvSpPr>
      <dsp:spPr>
        <a:xfrm>
          <a:off x="2730989" y="2187472"/>
          <a:ext cx="2109609" cy="3318313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Montserrat" panose="00000500000000000000" pitchFamily="2" charset="0"/>
            </a:rPr>
            <a:t>Additional Costs related to Service Level </a:t>
          </a: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Changes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 $199,800</a:t>
          </a:r>
        </a:p>
      </dsp:txBody>
      <dsp:txXfrm>
        <a:off x="2792777" y="2249260"/>
        <a:ext cx="1986033" cy="3194737"/>
      </dsp:txXfrm>
    </dsp:sp>
    <dsp:sp modelId="{1678B2BC-63BE-4A94-81D3-EDCCBD1477D4}">
      <dsp:nvSpPr>
        <dsp:cNvPr id="0" name=""/>
        <dsp:cNvSpPr/>
      </dsp:nvSpPr>
      <dsp:spPr>
        <a:xfrm>
          <a:off x="4956327" y="3680566"/>
          <a:ext cx="245343" cy="332124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>
            <a:latin typeface="Montserrat" panose="00000500000000000000" pitchFamily="2" charset="0"/>
          </a:endParaRPr>
        </a:p>
      </dsp:txBody>
      <dsp:txXfrm>
        <a:off x="4956327" y="3746991"/>
        <a:ext cx="171740" cy="199274"/>
      </dsp:txXfrm>
    </dsp:sp>
    <dsp:sp modelId="{F0B78C9C-FE0E-4074-825D-2245495152DA}">
      <dsp:nvSpPr>
        <dsp:cNvPr id="0" name=""/>
        <dsp:cNvSpPr/>
      </dsp:nvSpPr>
      <dsp:spPr>
        <a:xfrm>
          <a:off x="5303511" y="2168317"/>
          <a:ext cx="2109609" cy="3356623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Additional Costs related to Growth / Other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$83,000</a:t>
          </a:r>
        </a:p>
      </dsp:txBody>
      <dsp:txXfrm>
        <a:off x="5365299" y="2230105"/>
        <a:ext cx="1986033" cy="3233047"/>
      </dsp:txXfrm>
    </dsp:sp>
    <dsp:sp modelId="{19BF108F-D988-4754-A1BD-311C2D18A6A4}">
      <dsp:nvSpPr>
        <dsp:cNvPr id="0" name=""/>
        <dsp:cNvSpPr/>
      </dsp:nvSpPr>
      <dsp:spPr>
        <a:xfrm>
          <a:off x="7547042" y="3680566"/>
          <a:ext cx="283913" cy="332124"/>
        </a:xfrm>
        <a:prstGeom prst="rightArrow">
          <a:avLst>
            <a:gd name="adj1" fmla="val 60000"/>
            <a:gd name="adj2" fmla="val 50000"/>
          </a:avLst>
        </a:prstGeom>
        <a:solidFill>
          <a:srgbClr val="9BBB59"/>
        </a:solidFill>
        <a:ln>
          <a:solidFill>
            <a:srgbClr val="9BBB5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 dirty="0">
            <a:latin typeface="Montserrat" panose="00000500000000000000" pitchFamily="2" charset="0"/>
          </a:endParaRPr>
        </a:p>
      </dsp:txBody>
      <dsp:txXfrm>
        <a:off x="7547042" y="3746991"/>
        <a:ext cx="198739" cy="199274"/>
      </dsp:txXfrm>
    </dsp:sp>
    <dsp:sp modelId="{3751768E-8D12-4DA6-B739-6C8359BF1744}">
      <dsp:nvSpPr>
        <dsp:cNvPr id="0" name=""/>
        <dsp:cNvSpPr/>
      </dsp:nvSpPr>
      <dsp:spPr>
        <a:xfrm>
          <a:off x="7948806" y="2168317"/>
          <a:ext cx="2368680" cy="3356623"/>
        </a:xfrm>
        <a:prstGeom prst="roundRect">
          <a:avLst>
            <a:gd name="adj" fmla="val 10000"/>
          </a:avLst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Montserrat" panose="00000500000000000000" pitchFamily="2" charset="0"/>
            </a:rPr>
            <a:t>Increase in Assessment Growth &amp; Increase in Supps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Montserrat" panose="00000500000000000000" pitchFamily="2" charset="0"/>
            </a:rPr>
            <a:t> (</a:t>
          </a: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$288,350)</a:t>
          </a:r>
        </a:p>
      </dsp:txBody>
      <dsp:txXfrm>
        <a:off x="8018182" y="2237693"/>
        <a:ext cx="2229928" cy="3217871"/>
      </dsp:txXfrm>
    </dsp:sp>
    <dsp:sp modelId="{EFB4FA3F-8BF7-4197-AADC-0B1546C9C064}">
      <dsp:nvSpPr>
        <dsp:cNvPr id="0" name=""/>
        <dsp:cNvSpPr/>
      </dsp:nvSpPr>
      <dsp:spPr>
        <a:xfrm>
          <a:off x="10451408" y="3680566"/>
          <a:ext cx="283913" cy="332124"/>
        </a:xfrm>
        <a:prstGeom prst="rightArrow">
          <a:avLst>
            <a:gd name="adj1" fmla="val 60000"/>
            <a:gd name="adj2" fmla="val 50000"/>
          </a:avLst>
        </a:prstGeom>
        <a:solidFill>
          <a:srgbClr val="0077C4"/>
        </a:solidFill>
        <a:ln>
          <a:solidFill>
            <a:srgbClr val="0077C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>
            <a:latin typeface="Montserrat" panose="00000500000000000000" pitchFamily="2" charset="0"/>
          </a:endParaRPr>
        </a:p>
      </dsp:txBody>
      <dsp:txXfrm>
        <a:off x="10451408" y="3746991"/>
        <a:ext cx="198739" cy="199274"/>
      </dsp:txXfrm>
    </dsp:sp>
    <dsp:sp modelId="{4DA7828D-F2B0-414E-82E5-306C5A6C2383}">
      <dsp:nvSpPr>
        <dsp:cNvPr id="0" name=""/>
        <dsp:cNvSpPr/>
      </dsp:nvSpPr>
      <dsp:spPr>
        <a:xfrm>
          <a:off x="10853172" y="2168317"/>
          <a:ext cx="2109609" cy="3356623"/>
        </a:xfrm>
        <a:prstGeom prst="roundRect">
          <a:avLst>
            <a:gd name="adj" fmla="val 10000"/>
          </a:avLst>
        </a:prstGeom>
        <a:solidFill>
          <a:srgbClr val="8064A2"/>
        </a:solidFill>
        <a:ln w="25400" cap="flat" cmpd="sng" algn="ctr">
          <a:solidFill>
            <a:srgbClr val="8064A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Increase in Transfer to Reserves to Fund Capital Program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 $702,200</a:t>
          </a:r>
        </a:p>
      </dsp:txBody>
      <dsp:txXfrm>
        <a:off x="10914960" y="2230105"/>
        <a:ext cx="1986033" cy="3233047"/>
      </dsp:txXfrm>
    </dsp:sp>
    <dsp:sp modelId="{B761CFB4-2AEF-49D8-87AB-01DFE4B30701}">
      <dsp:nvSpPr>
        <dsp:cNvPr id="0" name=""/>
        <dsp:cNvSpPr/>
      </dsp:nvSpPr>
      <dsp:spPr>
        <a:xfrm>
          <a:off x="13096703" y="3680566"/>
          <a:ext cx="283913" cy="332124"/>
        </a:xfrm>
        <a:prstGeom prst="rightArrow">
          <a:avLst>
            <a:gd name="adj1" fmla="val 60000"/>
            <a:gd name="adj2" fmla="val 50000"/>
          </a:avLst>
        </a:prstGeom>
        <a:solidFill>
          <a:srgbClr val="8064A2"/>
        </a:solidFill>
        <a:ln>
          <a:solidFill>
            <a:srgbClr val="8064A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>
            <a:latin typeface="Montserrat" panose="00000500000000000000" pitchFamily="2" charset="0"/>
          </a:endParaRPr>
        </a:p>
      </dsp:txBody>
      <dsp:txXfrm>
        <a:off x="13096703" y="3746991"/>
        <a:ext cx="198739" cy="199274"/>
      </dsp:txXfrm>
    </dsp:sp>
    <dsp:sp modelId="{F8622D7A-4CB5-4549-9EA0-E0A2EE4893A4}">
      <dsp:nvSpPr>
        <dsp:cNvPr id="0" name=""/>
        <dsp:cNvSpPr/>
      </dsp:nvSpPr>
      <dsp:spPr>
        <a:xfrm>
          <a:off x="13498467" y="2168317"/>
          <a:ext cx="2109609" cy="3356623"/>
        </a:xfrm>
        <a:prstGeom prst="roundRect">
          <a:avLst>
            <a:gd name="adj" fmla="val 10000"/>
          </a:avLst>
        </a:prstGeom>
        <a:solidFill>
          <a:srgbClr val="5236CA"/>
        </a:solidFill>
        <a:ln w="25400" cap="flat" cmpd="sng" algn="ctr">
          <a:solidFill>
            <a:srgbClr val="5236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Overall Impact of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$1,412,160</a:t>
          </a:r>
        </a:p>
      </dsp:txBody>
      <dsp:txXfrm>
        <a:off x="13560255" y="2230105"/>
        <a:ext cx="1986033" cy="32330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493AC-1C6E-4A42-AE70-9BB282D8621F}">
      <dsp:nvSpPr>
        <dsp:cNvPr id="0" name=""/>
        <dsp:cNvSpPr/>
      </dsp:nvSpPr>
      <dsp:spPr>
        <a:xfrm rot="10800000">
          <a:off x="1912861" y="928"/>
          <a:ext cx="6638163" cy="963370"/>
        </a:xfrm>
        <a:prstGeom prst="homePlate">
          <a:avLst/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  <a:latin typeface="Montserrat" panose="00000500000000000000" pitchFamily="2" charset="0"/>
            </a:rPr>
            <a:t>Labour</a:t>
          </a: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 Costs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$558,760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 rot="10800000">
        <a:off x="2153703" y="928"/>
        <a:ext cx="6397321" cy="963370"/>
      </dsp:txXfrm>
    </dsp:sp>
    <dsp:sp modelId="{42E3B963-88B5-481D-A269-773096EA1EE0}">
      <dsp:nvSpPr>
        <dsp:cNvPr id="0" name=""/>
        <dsp:cNvSpPr/>
      </dsp:nvSpPr>
      <dsp:spPr>
        <a:xfrm>
          <a:off x="1431175" y="928"/>
          <a:ext cx="963370" cy="96337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110" t="-198" r="-31890" b="198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9223D-855B-49CF-BA87-D4651AAB0D2B}">
      <dsp:nvSpPr>
        <dsp:cNvPr id="0" name=""/>
        <dsp:cNvSpPr/>
      </dsp:nvSpPr>
      <dsp:spPr>
        <a:xfrm rot="10800000">
          <a:off x="1893212" y="1254357"/>
          <a:ext cx="6638163" cy="963370"/>
        </a:xfrm>
        <a:prstGeom prst="homePlate">
          <a:avLst/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Mandatory Costs – Professional Fees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$116,500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 rot="10800000">
        <a:off x="2134054" y="1254357"/>
        <a:ext cx="6397321" cy="963370"/>
      </dsp:txXfrm>
    </dsp:sp>
    <dsp:sp modelId="{8138E04D-522A-4DD3-BB0C-0F7ECDAA10D4}">
      <dsp:nvSpPr>
        <dsp:cNvPr id="0" name=""/>
        <dsp:cNvSpPr/>
      </dsp:nvSpPr>
      <dsp:spPr>
        <a:xfrm>
          <a:off x="1431175" y="1251871"/>
          <a:ext cx="963370" cy="9633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F14BE-4013-4C8F-8B87-399F020D5426}">
      <dsp:nvSpPr>
        <dsp:cNvPr id="0" name=""/>
        <dsp:cNvSpPr/>
      </dsp:nvSpPr>
      <dsp:spPr>
        <a:xfrm rot="10800000">
          <a:off x="1912861" y="2502814"/>
          <a:ext cx="6638163" cy="963370"/>
        </a:xfrm>
        <a:prstGeom prst="homePlate">
          <a:avLst/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Inflation – Materials &amp; Supplies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$277,400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 rot="10800000">
        <a:off x="2153703" y="2502814"/>
        <a:ext cx="6397321" cy="963370"/>
      </dsp:txXfrm>
    </dsp:sp>
    <dsp:sp modelId="{249944E6-64C2-4CD1-820F-1EECCFB6B882}">
      <dsp:nvSpPr>
        <dsp:cNvPr id="0" name=""/>
        <dsp:cNvSpPr/>
      </dsp:nvSpPr>
      <dsp:spPr>
        <a:xfrm>
          <a:off x="1431175" y="2502814"/>
          <a:ext cx="963370" cy="963370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84" r="-4552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B5129-241D-4E92-BFF1-534BA75765B6}">
      <dsp:nvSpPr>
        <dsp:cNvPr id="0" name=""/>
        <dsp:cNvSpPr/>
      </dsp:nvSpPr>
      <dsp:spPr>
        <a:xfrm rot="10800000">
          <a:off x="1912861" y="3753758"/>
          <a:ext cx="6638163" cy="963370"/>
        </a:xfrm>
        <a:prstGeom prst="homePlate">
          <a:avLst/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Inflation – Contracted Services     $167,700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 rot="10800000">
        <a:off x="2153703" y="3753758"/>
        <a:ext cx="6397321" cy="963370"/>
      </dsp:txXfrm>
    </dsp:sp>
    <dsp:sp modelId="{B262300A-655A-4BAD-8DB4-334064B84E6E}">
      <dsp:nvSpPr>
        <dsp:cNvPr id="0" name=""/>
        <dsp:cNvSpPr/>
      </dsp:nvSpPr>
      <dsp:spPr>
        <a:xfrm>
          <a:off x="1431175" y="3753758"/>
          <a:ext cx="963370" cy="963370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92" r="-12463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DFE5-B5C8-4256-B906-07A6A26CF60F}">
      <dsp:nvSpPr>
        <dsp:cNvPr id="0" name=""/>
        <dsp:cNvSpPr/>
      </dsp:nvSpPr>
      <dsp:spPr>
        <a:xfrm rot="10800000">
          <a:off x="1912861" y="5004701"/>
          <a:ext cx="6638163" cy="963370"/>
        </a:xfrm>
        <a:prstGeom prst="homePlate">
          <a:avLst/>
        </a:prstGeom>
        <a:solidFill>
          <a:srgbClr val="0077C4"/>
        </a:solidFill>
        <a:ln w="25400" cap="flat" cmpd="sng" algn="ctr">
          <a:solidFill>
            <a:srgbClr val="0077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8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Growth $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 rot="10800000">
        <a:off x="2153703" y="5004701"/>
        <a:ext cx="6397321" cy="963370"/>
      </dsp:txXfrm>
    </dsp:sp>
    <dsp:sp modelId="{8BB95856-89EB-4BC8-81F3-99E8E86BDEC7}">
      <dsp:nvSpPr>
        <dsp:cNvPr id="0" name=""/>
        <dsp:cNvSpPr/>
      </dsp:nvSpPr>
      <dsp:spPr>
        <a:xfrm>
          <a:off x="1431175" y="5004701"/>
          <a:ext cx="963370" cy="96337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934CE-BBF7-4BD3-BB57-33719D7A5AA8}">
      <dsp:nvSpPr>
        <dsp:cNvPr id="0" name=""/>
        <dsp:cNvSpPr/>
      </dsp:nvSpPr>
      <dsp:spPr>
        <a:xfrm>
          <a:off x="8088" y="781413"/>
          <a:ext cx="2790917" cy="192294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7CB38-6EE2-4E89-8EC8-AC9E76BD0A0E}">
      <dsp:nvSpPr>
        <dsp:cNvPr id="0" name=""/>
        <dsp:cNvSpPr/>
      </dsp:nvSpPr>
      <dsp:spPr>
        <a:xfrm>
          <a:off x="8088" y="2704355"/>
          <a:ext cx="2790917" cy="103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$4.73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Winter Maintenance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8088" y="2704355"/>
        <a:ext cx="2790917" cy="1035430"/>
      </dsp:txXfrm>
    </dsp:sp>
    <dsp:sp modelId="{405E694A-7AC3-42D1-901F-1FF3E3B9EE73}">
      <dsp:nvSpPr>
        <dsp:cNvPr id="0" name=""/>
        <dsp:cNvSpPr/>
      </dsp:nvSpPr>
      <dsp:spPr>
        <a:xfrm>
          <a:off x="3078214" y="781413"/>
          <a:ext cx="2790917" cy="1922942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1E7AF-7F8B-4570-80AA-A6CF6DE01050}">
      <dsp:nvSpPr>
        <dsp:cNvPr id="0" name=""/>
        <dsp:cNvSpPr/>
      </dsp:nvSpPr>
      <dsp:spPr>
        <a:xfrm>
          <a:off x="3078214" y="2704355"/>
          <a:ext cx="2790917" cy="103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$1.46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Streetlighting 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3078214" y="2704355"/>
        <a:ext cx="2790917" cy="1035430"/>
      </dsp:txXfrm>
    </dsp:sp>
    <dsp:sp modelId="{4557E447-F9DF-448C-A9B1-EEA12FE34C67}">
      <dsp:nvSpPr>
        <dsp:cNvPr id="0" name=""/>
        <dsp:cNvSpPr/>
      </dsp:nvSpPr>
      <dsp:spPr>
        <a:xfrm>
          <a:off x="6148341" y="781413"/>
          <a:ext cx="2790917" cy="192294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6D4D4-C30B-4949-9567-09E7C9B1938A}">
      <dsp:nvSpPr>
        <dsp:cNvPr id="0" name=""/>
        <dsp:cNvSpPr/>
      </dsp:nvSpPr>
      <dsp:spPr>
        <a:xfrm>
          <a:off x="6148341" y="2704355"/>
          <a:ext cx="2790917" cy="103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$4.21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Library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6148341" y="2704355"/>
        <a:ext cx="2790917" cy="1035430"/>
      </dsp:txXfrm>
    </dsp:sp>
    <dsp:sp modelId="{B23667ED-3B15-47D1-9918-EB71DA46A064}">
      <dsp:nvSpPr>
        <dsp:cNvPr id="0" name=""/>
        <dsp:cNvSpPr/>
      </dsp:nvSpPr>
      <dsp:spPr>
        <a:xfrm>
          <a:off x="9218467" y="781413"/>
          <a:ext cx="2790917" cy="192294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86260-4A90-4F9B-B1FF-CAD1A5C0068E}">
      <dsp:nvSpPr>
        <dsp:cNvPr id="0" name=""/>
        <dsp:cNvSpPr/>
      </dsp:nvSpPr>
      <dsp:spPr>
        <a:xfrm>
          <a:off x="9218467" y="2704355"/>
          <a:ext cx="2790917" cy="103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$4.34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Parks</a:t>
          </a:r>
        </a:p>
      </dsp:txBody>
      <dsp:txXfrm>
        <a:off x="9218467" y="2704355"/>
        <a:ext cx="2790917" cy="1035430"/>
      </dsp:txXfrm>
    </dsp:sp>
    <dsp:sp modelId="{B7E50185-FD4B-44C8-807C-8D59E0C22F26}">
      <dsp:nvSpPr>
        <dsp:cNvPr id="0" name=""/>
        <dsp:cNvSpPr/>
      </dsp:nvSpPr>
      <dsp:spPr>
        <a:xfrm>
          <a:off x="12288594" y="781413"/>
          <a:ext cx="2790917" cy="1922942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36FF0-AD16-42C4-9432-7A26ABC57500}">
      <dsp:nvSpPr>
        <dsp:cNvPr id="0" name=""/>
        <dsp:cNvSpPr/>
      </dsp:nvSpPr>
      <dsp:spPr>
        <a:xfrm>
          <a:off x="12288594" y="2704355"/>
          <a:ext cx="2790917" cy="103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$0.72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Montserrat" panose="00000500000000000000" pitchFamily="2" charset="0"/>
            </a:rPr>
            <a:t>Crossing Guards</a:t>
          </a:r>
          <a:endParaRPr lang="en-CA" sz="24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12288594" y="2704355"/>
        <a:ext cx="2790917" cy="1035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0F49C-E739-7008-A432-608442134C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503CF-006C-1BFF-6130-62342C963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D3F9850E-81B1-4C67-B351-A2CC0CC52A59}" type="datetimeFigureOut">
              <a:rPr lang="en-CA" smtClean="0"/>
              <a:t>2024-03-01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A3E89-D685-634E-2B5A-78D4BB4896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48FBE-82B8-F562-1EBE-EA7105F7AB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535873-F33E-431D-8363-61F6C3E2A3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9067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C2CA6CC-BBD9-4367-9083-3AD05585935B}" type="datetimeFigureOut">
              <a:rPr lang="en-CA" smtClean="0"/>
              <a:t>2024-03-01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A776662-FC63-4336-8ECF-8608BCCE70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171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C3FFA-511B-4F9C-91FF-215AB7F3B73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97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Fire pic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6662-FC63-4336-8ECF-8608BCCE705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17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/>
              <a:t>Mandatory Cost – Professional Fees $116,500</a:t>
            </a:r>
          </a:p>
          <a:p>
            <a:r>
              <a:rPr lang="en-US" sz="1050" dirty="0"/>
              <a:t>Inflation – Materials &amp; Supplies $277,400</a:t>
            </a:r>
          </a:p>
          <a:p>
            <a:r>
              <a:rPr lang="en-US" sz="1050" dirty="0"/>
              <a:t>Inflation – Contracted Services $167,700</a:t>
            </a:r>
            <a:endParaRPr lang="en-CA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6662-FC63-4336-8ECF-8608BCCE705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13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Winter Maintenance $4.70</a:t>
            </a:r>
          </a:p>
          <a:p>
            <a:r>
              <a:rPr lang="en-US" dirty="0"/>
              <a:t>Streetlight: $1.34</a:t>
            </a:r>
          </a:p>
          <a:p>
            <a:r>
              <a:rPr lang="en-US" dirty="0"/>
              <a:t>Library $4.17</a:t>
            </a:r>
          </a:p>
          <a:p>
            <a:r>
              <a:rPr lang="en-US" dirty="0"/>
              <a:t>Parks $4.10</a:t>
            </a:r>
          </a:p>
          <a:p>
            <a:r>
              <a:rPr lang="en-US" dirty="0"/>
              <a:t>Crossing Guards: $0.72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6662-FC63-4336-8ECF-8608BCCE705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694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C3FFA-511B-4F9C-91FF-215AB7F3B73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507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647555"/>
            <a:ext cx="2682240" cy="372745"/>
          </a:xfrm>
          <a:prstGeom prst="rect">
            <a:avLst/>
          </a:prstGeom>
        </p:spPr>
        <p:txBody>
          <a:bodyPr/>
          <a:lstStyle/>
          <a:p>
            <a:fld id="{0AC0E973-7B88-4999-8051-B9A9DB4E83F2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6475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6475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E32684-790C-1DB8-5080-BDA02FC25CFF}"/>
              </a:ext>
            </a:extLst>
          </p:cNvPr>
          <p:cNvSpPr txBox="1">
            <a:spLocks/>
          </p:cNvSpPr>
          <p:nvPr userDrawn="1"/>
        </p:nvSpPr>
        <p:spPr>
          <a:xfrm>
            <a:off x="8382000" y="4533900"/>
            <a:ext cx="8382000" cy="1897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4900" dirty="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C2CBDE-3562-A9EF-A532-3711D7237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0" y="66675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Bentham" panose="020B0604020202020204" charset="0"/>
                <a:cs typeface="Bentham" panose="020B060402020202020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70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C3580F-4485-4EEC-AF0C-18868D4C50B9}" type="datetime1">
              <a:rPr lang="en-US" smtClean="0"/>
              <a:t>3/1/2024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8BF9-227C-4E2E-B858-4CE806F1859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875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799955"/>
            <a:ext cx="2682240" cy="372745"/>
          </a:xfrm>
          <a:prstGeom prst="rect">
            <a:avLst/>
          </a:prstGeom>
        </p:spPr>
        <p:txBody>
          <a:bodyPr/>
          <a:lstStyle/>
          <a:p>
            <a:fld id="{0443F375-5946-4CC6-B543-8B9144DA2B60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7999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7999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E32684-790C-1DB8-5080-BDA02FC25CFF}"/>
              </a:ext>
            </a:extLst>
          </p:cNvPr>
          <p:cNvSpPr txBox="1">
            <a:spLocks/>
          </p:cNvSpPr>
          <p:nvPr userDrawn="1"/>
        </p:nvSpPr>
        <p:spPr>
          <a:xfrm>
            <a:off x="8382000" y="4533900"/>
            <a:ext cx="8382000" cy="1897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4900" dirty="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C2CBDE-3562-A9EF-A532-3711D7237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0" y="66675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Bentham" panose="020B0604020202020204" charset="0"/>
                <a:cs typeface="Bentham" panose="020B060402020202020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88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799955"/>
            <a:ext cx="2682240" cy="372745"/>
          </a:xfrm>
          <a:prstGeom prst="rect">
            <a:avLst/>
          </a:prstGeom>
        </p:spPr>
        <p:txBody>
          <a:bodyPr/>
          <a:lstStyle/>
          <a:p>
            <a:fld id="{FDE48AF4-3EA9-409D-ABB0-7A1DD24B7B02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7999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7999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E32684-790C-1DB8-5080-BDA02FC25CFF}"/>
              </a:ext>
            </a:extLst>
          </p:cNvPr>
          <p:cNvSpPr txBox="1">
            <a:spLocks/>
          </p:cNvSpPr>
          <p:nvPr userDrawn="1"/>
        </p:nvSpPr>
        <p:spPr>
          <a:xfrm>
            <a:off x="8305800" y="5128076"/>
            <a:ext cx="8382000" cy="1897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C2CBDE-3562-A9EF-A532-3711D7237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0" y="4152900"/>
            <a:ext cx="71628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  <a:latin typeface="Bentham" panose="020B0604020202020204" charset="0"/>
                <a:cs typeface="Bentham" panose="020B060402020202020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233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009900"/>
            <a:ext cx="7838660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952355"/>
            <a:ext cx="2682240" cy="372745"/>
          </a:xfrm>
          <a:prstGeom prst="rect">
            <a:avLst/>
          </a:prstGeom>
        </p:spPr>
        <p:txBody>
          <a:bodyPr/>
          <a:lstStyle/>
          <a:p>
            <a:fld id="{58E5CCE6-C378-45C7-8253-EBD9DEC1FCA5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23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9523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69C7F-73B0-6A5F-CB97-58595F0451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448800" y="3009900"/>
            <a:ext cx="7838661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82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933701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959975"/>
            <a:ext cx="2736000" cy="365125"/>
          </a:xfrm>
          <a:prstGeom prst="rect">
            <a:avLst/>
          </a:prstGeom>
        </p:spPr>
        <p:txBody>
          <a:bodyPr/>
          <a:lstStyle/>
          <a:p>
            <a:fld id="{0B98502D-1BE4-471A-A238-D42762607C54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99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77400" y="99599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CF7069-3ED3-A8F9-7D34-8E3152F5946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01000" y="2933700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B91269-49D8-5E86-AED1-D52CBE3A7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2087600" y="2933699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50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009900"/>
            <a:ext cx="16383000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959975"/>
            <a:ext cx="2736000" cy="365125"/>
          </a:xfrm>
          <a:prstGeom prst="rect">
            <a:avLst/>
          </a:prstGeom>
        </p:spPr>
        <p:txBody>
          <a:bodyPr/>
          <a:lstStyle/>
          <a:p>
            <a:fld id="{12CA79F5-1C7E-41B2-8A35-F81E3C5728B5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99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9599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67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46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807575"/>
            <a:ext cx="2736000" cy="365125"/>
          </a:xfrm>
          <a:prstGeom prst="rect">
            <a:avLst/>
          </a:prstGeom>
        </p:spPr>
        <p:txBody>
          <a:bodyPr/>
          <a:lstStyle/>
          <a:p>
            <a:fld id="{925A1337-F4D9-4A19-AADF-93819F81714F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8075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8075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9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5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100" y="2857500"/>
            <a:ext cx="16383000" cy="61572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807575"/>
            <a:ext cx="2736000" cy="365125"/>
          </a:xfrm>
          <a:prstGeom prst="rect">
            <a:avLst/>
          </a:prstGeom>
        </p:spPr>
        <p:txBody>
          <a:bodyPr/>
          <a:lstStyle/>
          <a:p>
            <a:fld id="{395F30A5-F365-4593-8AA2-206A6B6265F4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8075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8075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8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647555"/>
            <a:ext cx="2682240" cy="372745"/>
          </a:xfrm>
          <a:prstGeom prst="rect">
            <a:avLst/>
          </a:prstGeom>
        </p:spPr>
        <p:txBody>
          <a:bodyPr/>
          <a:lstStyle/>
          <a:p>
            <a:fld id="{12151E52-E11E-4753-B9D9-1430B006E4C5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6475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6475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E32684-790C-1DB8-5080-BDA02FC25CFF}"/>
              </a:ext>
            </a:extLst>
          </p:cNvPr>
          <p:cNvSpPr txBox="1">
            <a:spLocks/>
          </p:cNvSpPr>
          <p:nvPr userDrawn="1"/>
        </p:nvSpPr>
        <p:spPr>
          <a:xfrm>
            <a:off x="8305800" y="5128076"/>
            <a:ext cx="8382000" cy="1897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C2CBDE-3562-A9EF-A532-3711D7237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0" y="4152900"/>
            <a:ext cx="71628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  <a:latin typeface="Bentham" panose="020B0604020202020204" charset="0"/>
                <a:cs typeface="Bentham" panose="020B060402020202020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310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045B-47C7-47A6-9C2A-C2811793A7E0}" type="datetime1">
              <a:rPr lang="en-US" smtClean="0"/>
              <a:t>3/1/2024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8BF9-227C-4E2E-B858-4CE806F185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7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009900"/>
            <a:ext cx="7838660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952355"/>
            <a:ext cx="2682240" cy="372745"/>
          </a:xfrm>
          <a:prstGeom prst="rect">
            <a:avLst/>
          </a:prstGeom>
        </p:spPr>
        <p:txBody>
          <a:bodyPr/>
          <a:lstStyle/>
          <a:p>
            <a:fld id="{3FD326E9-EDCD-4652-B241-3BE9E2C5510A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235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95235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69C7F-73B0-6A5F-CB97-58595F0451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448800" y="3009900"/>
            <a:ext cx="7838661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7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933701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959975"/>
            <a:ext cx="2736000" cy="365125"/>
          </a:xfrm>
          <a:prstGeom prst="rect">
            <a:avLst/>
          </a:prstGeom>
        </p:spPr>
        <p:txBody>
          <a:bodyPr/>
          <a:lstStyle/>
          <a:p>
            <a:fld id="{7C2CF3A0-A1A4-4C09-9888-359874838959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99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77400" y="99599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CF7069-3ED3-A8F9-7D34-8E3152F5946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01000" y="2933700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B91269-49D8-5E86-AED1-D52CBE3A7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2087600" y="2933699"/>
            <a:ext cx="5184000" cy="6138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44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009900"/>
            <a:ext cx="16383000" cy="6096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959975"/>
            <a:ext cx="2736000" cy="365125"/>
          </a:xfrm>
          <a:prstGeom prst="rect">
            <a:avLst/>
          </a:prstGeom>
        </p:spPr>
        <p:txBody>
          <a:bodyPr/>
          <a:lstStyle/>
          <a:p>
            <a:fld id="{D27687E0-70C7-4909-984C-A79BF2CE7DF5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99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9599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48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807575"/>
            <a:ext cx="2736000" cy="365125"/>
          </a:xfrm>
          <a:prstGeom prst="rect">
            <a:avLst/>
          </a:prstGeom>
        </p:spPr>
        <p:txBody>
          <a:bodyPr/>
          <a:lstStyle/>
          <a:p>
            <a:fld id="{5B0DD648-05D6-4C1A-9BB5-302D6DF9F92E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8075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8075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2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98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8038"/>
            <a:ext cx="16383000" cy="18970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Bentham" panose="020B0604020202020204" charset="0"/>
                <a:cs typeface="Bentham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100" y="2857500"/>
            <a:ext cx="16383000" cy="61572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1600" y="9959975"/>
            <a:ext cx="2736000" cy="365125"/>
          </a:xfrm>
          <a:prstGeom prst="rect">
            <a:avLst/>
          </a:prstGeom>
        </p:spPr>
        <p:txBody>
          <a:bodyPr/>
          <a:lstStyle/>
          <a:p>
            <a:fld id="{553F6879-345C-4D99-91B7-4019B7D7F556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1600" y="9959975"/>
            <a:ext cx="5976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82800" y="9959975"/>
            <a:ext cx="2520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1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8BBBB1-2E31-EBAB-A85D-D571C5946B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l="909" t="7439" r="1039" b="9777"/>
          <a:stretch>
            <a:fillRect/>
          </a:stretch>
        </p:blipFill>
        <p:spPr>
          <a:xfrm flipH="1">
            <a:off x="-152400" y="-190500"/>
            <a:ext cx="18470880" cy="10744200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3515A86-C2EF-A9AE-001D-490F7557A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00" y="9655175"/>
            <a:ext cx="27360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D158B62B-9D78-451A-8C83-8921EF84A4BB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417D6C-15CF-ED69-A11F-926A838B9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4600" y="9655175"/>
            <a:ext cx="59760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4B1CB89-7F38-163E-8FB2-1CA8335D6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59000" y="9655175"/>
            <a:ext cx="25200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6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62" r:id="rId3"/>
    <p:sldLayoutId id="2147483676" r:id="rId4"/>
    <p:sldLayoutId id="2147483663" r:id="rId5"/>
    <p:sldLayoutId id="2147483679" r:id="rId6"/>
    <p:sldLayoutId id="2147483691" r:id="rId7"/>
    <p:sldLayoutId id="2147483692" r:id="rId8"/>
    <p:sldLayoutId id="2147483693" r:id="rId9"/>
    <p:sldLayoutId id="2147483704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8BBBB1-2E31-EBAB-A85D-D571C5946B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l="909" t="7439" r="1039" b="9777"/>
          <a:stretch>
            <a:fillRect/>
          </a:stretch>
        </p:blipFill>
        <p:spPr>
          <a:xfrm>
            <a:off x="-152400" y="-190500"/>
            <a:ext cx="18470880" cy="10744200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3515A86-C2EF-A9AE-001D-490F7557A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00" y="9502775"/>
            <a:ext cx="27360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757CCF3-07CD-4CEE-ACDE-A68700F9EDEA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E417D6C-15CF-ED69-A11F-926A838B9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4600" y="9502775"/>
            <a:ext cx="59760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4B1CB89-7F38-163E-8FB2-1CA8335D6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59000" y="9502775"/>
            <a:ext cx="25200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7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5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BC1C2A-A6E0-90DA-3AB9-32313A1F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419099"/>
            <a:ext cx="18592800" cy="1112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29800" y="2662795"/>
            <a:ext cx="7585996" cy="5300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spc="172" dirty="0">
                <a:solidFill>
                  <a:schemeClr val="bg1"/>
                </a:solidFill>
                <a:latin typeface="KG Ten Thousand Reasons" panose="02000000000000000000" pitchFamily="2" charset="0"/>
              </a:rPr>
              <a:t>2024 Draft </a:t>
            </a:r>
          </a:p>
          <a:p>
            <a:pPr algn="ctr"/>
            <a:r>
              <a:rPr lang="en-US" sz="7500" spc="172" dirty="0">
                <a:solidFill>
                  <a:schemeClr val="bg1"/>
                </a:solidFill>
                <a:latin typeface="KG Ten Thousand Reasons" panose="02000000000000000000" pitchFamily="2" charset="0"/>
              </a:rPr>
              <a:t>Operating Budget</a:t>
            </a: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645793" y="6515100"/>
            <a:ext cx="4051407" cy="298791"/>
          </a:xfrm>
          <a:custGeom>
            <a:avLst/>
            <a:gdLst/>
            <a:ahLst/>
            <a:cxnLst/>
            <a:rect l="l" t="t" r="r" b="b"/>
            <a:pathLst>
              <a:path w="4051407" h="298791">
                <a:moveTo>
                  <a:pt x="0" y="0"/>
                </a:moveTo>
                <a:lnTo>
                  <a:pt x="4051407" y="0"/>
                </a:lnTo>
                <a:lnTo>
                  <a:pt x="4051407" y="298791"/>
                </a:lnTo>
                <a:lnTo>
                  <a:pt x="0" y="298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5F520EC6-0D5C-22C3-D303-FC9FD0835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739" y="6698667"/>
            <a:ext cx="2119661" cy="1340433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AC12B6E-F1C2-57D6-607E-9CF7AC11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82800" y="9807575"/>
            <a:ext cx="2520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27440-E0FB-2F68-E317-9550402F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Scugog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807F6-B8AD-9CCD-187C-7A24ED1E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D754-2E6D-4FC6-9CDA-E1DF8F29A601}" type="datetime1">
              <a:rPr lang="en-US" smtClean="0"/>
              <a:t>3/1/2024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70383" y="723900"/>
            <a:ext cx="15347235" cy="2228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8000" spc="-297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2024 Draft Operating Budget</a:t>
            </a:r>
          </a:p>
          <a:p>
            <a:pPr algn="ctr"/>
            <a:r>
              <a:rPr lang="en-US" sz="5400" spc="-297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Net Impact by Department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E098DF4-B38D-A0AC-625E-6CBF58418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645710"/>
              </p:ext>
            </p:extLst>
          </p:nvPr>
        </p:nvGraphicFramePr>
        <p:xfrm>
          <a:off x="3194100" y="3467099"/>
          <a:ext cx="11811000" cy="4663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13363">
                  <a:extLst>
                    <a:ext uri="{9D8B030D-6E8A-4147-A177-3AD203B41FA5}">
                      <a16:colId xmlns:a16="http://schemas.microsoft.com/office/drawing/2014/main" val="2222140783"/>
                    </a:ext>
                  </a:extLst>
                </a:gridCol>
                <a:gridCol w="1860637">
                  <a:extLst>
                    <a:ext uri="{9D8B030D-6E8A-4147-A177-3AD203B41FA5}">
                      <a16:colId xmlns:a16="http://schemas.microsoft.com/office/drawing/2014/main" val="1763950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9487731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1620729"/>
                    </a:ext>
                  </a:extLst>
                </a:gridCol>
              </a:tblGrid>
              <a:tr h="85345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Department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2023 Budget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2024 Budget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Change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7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79359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Mayor &amp; Council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347,600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369,400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21,800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137658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Office of the CAO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790,900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846,100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55,200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71942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Corporate Services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1,246,800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1,387,500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140,700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414139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Finance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216,700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68,500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(148,200) 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51741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Fire &amp; Emergency Services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2,029,300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2,116,500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87,200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43183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Public Works and Infrastructure Services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8,913,200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9,930,510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1,017,310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17855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Community Services 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2,268,600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2,531,300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262,700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107159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Development Services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1,039,900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1,252,000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212,100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685943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Library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738,500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790,200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51,700</a:t>
                      </a:r>
                      <a:endParaRPr lang="en-CA" sz="1800" b="0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87776"/>
                  </a:ext>
                </a:extLst>
              </a:tr>
              <a:tr h="38097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Total Organization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17,591,500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19,292,010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1,700,510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24213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1AC31F8-CB01-4656-1992-3D3BAD31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07475"/>
              </p:ext>
            </p:extLst>
          </p:nvPr>
        </p:nvGraphicFramePr>
        <p:xfrm>
          <a:off x="3194100" y="8358889"/>
          <a:ext cx="11811000" cy="289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2300">
                  <a:extLst>
                    <a:ext uri="{9D8B030D-6E8A-4147-A177-3AD203B41FA5}">
                      <a16:colId xmlns:a16="http://schemas.microsoft.com/office/drawing/2014/main" val="1138567019"/>
                    </a:ext>
                  </a:extLst>
                </a:gridCol>
                <a:gridCol w="1898700">
                  <a:extLst>
                    <a:ext uri="{9D8B030D-6E8A-4147-A177-3AD203B41FA5}">
                      <a16:colId xmlns:a16="http://schemas.microsoft.com/office/drawing/2014/main" val="628216045"/>
                    </a:ext>
                  </a:extLst>
                </a:gridCol>
              </a:tblGrid>
              <a:tr h="2898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Change in PIL's,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Supplmentary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 and Growth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(288,350)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8248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AC01FDB-7636-E253-447A-AF94BD95E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735558"/>
              </p:ext>
            </p:extLst>
          </p:nvPr>
        </p:nvGraphicFramePr>
        <p:xfrm>
          <a:off x="13112700" y="8892289"/>
          <a:ext cx="1898700" cy="289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8700">
                  <a:extLst>
                    <a:ext uri="{9D8B030D-6E8A-4147-A177-3AD203B41FA5}">
                      <a16:colId xmlns:a16="http://schemas.microsoft.com/office/drawing/2014/main" val="628216045"/>
                    </a:ext>
                  </a:extLst>
                </a:gridCol>
              </a:tblGrid>
              <a:tr h="289811">
                <a:tc>
                  <a:txBody>
                    <a:bodyPr/>
                    <a:lstStyle/>
                    <a:p>
                      <a:pPr algn="r" fontAlgn="ctr"/>
                      <a:r>
                        <a:rPr lang="en-CA" sz="18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1,412,160</a:t>
                      </a:r>
                      <a:endParaRPr lang="en-CA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8248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29559-AE8D-1E13-85AF-B5DE2589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AE8E-5A9F-4DF2-A863-D26151FCD481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62D3D-F021-889B-4EDE-75D59923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93051-2398-D29B-60CA-85AF632D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340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504301" y="2683899"/>
            <a:ext cx="9279398" cy="626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Capital Impact on Operating Budget </a:t>
            </a:r>
            <a:endParaRPr lang="en-US" sz="9600" spc="172" dirty="0">
              <a:solidFill>
                <a:schemeClr val="bg1"/>
              </a:solidFill>
              <a:latin typeface="CF Blackboard Personal" pitchFamily="2" charset="0"/>
            </a:endParaRP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FB253-B0CC-E616-47AC-838643F4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6AB-452E-46A6-A135-78E6FF210610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DC75-7842-883F-C52B-B47EDBD1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F9C81-EE52-3024-90ED-88589AE6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A hand writing on a chalkboard&#10;&#10;Description automatically generated">
            <a:extLst>
              <a:ext uri="{FF2B5EF4-FFF2-40B4-BE49-F238E27FC236}">
                <a16:creationId xmlns:a16="http://schemas.microsoft.com/office/drawing/2014/main" id="{0049C728-38DE-40AF-E347-947043F31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42900"/>
            <a:ext cx="20035200" cy="118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926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70383" y="663160"/>
            <a:ext cx="15347235" cy="135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7200" spc="-297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Capital Budget Highlights</a:t>
            </a:r>
            <a:endParaRPr lang="en-US" sz="4800" spc="-297" dirty="0">
              <a:solidFill>
                <a:srgbClr val="FFFFFF"/>
              </a:solidFill>
              <a:latin typeface="KG Ten Thousand Reasons" panose="02000000000000000000" pitchFamily="2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AE104E2-DA1D-63AE-BE0F-DD87FB0EA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116429"/>
              </p:ext>
            </p:extLst>
          </p:nvPr>
        </p:nvGraphicFramePr>
        <p:xfrm>
          <a:off x="8458200" y="2705100"/>
          <a:ext cx="886139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93DA3E-29A3-44E3-17E4-491CF2C796A0}"/>
              </a:ext>
            </a:extLst>
          </p:cNvPr>
          <p:cNvSpPr txBox="1"/>
          <p:nvPr/>
        </p:nvSpPr>
        <p:spPr>
          <a:xfrm>
            <a:off x="990600" y="3715583"/>
            <a:ext cx="6781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Based on the 2022 SOTI study, the road assets have a replacement cost of $546 million and a backlog of work totaling $166 million.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49 proposed projects for 2024; 21 new projects identified during budget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Budget: $11,949,400 </a:t>
            </a:r>
          </a:p>
          <a:p>
            <a:endParaRPr lang="en-CA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F860C8-CFB1-8B01-8163-A6885490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61F5-09A1-43D3-8504-47F82A153FD8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6F93DC-33C2-680C-5CB0-FF81FF46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B6B45C-94ED-BF1D-0146-BDA65A3D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772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F23A-E6A5-B489-0B4C-526DAACA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2024 Draft Operating Budget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B63ED7-399B-48AA-AB43-46DA9F435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1600" y="8258312"/>
            <a:ext cx="8157467" cy="1103483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105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000" b="1" dirty="0">
                <a:solidFill>
                  <a:schemeClr val="bg1"/>
                </a:solidFill>
                <a:cs typeface="Arial" panose="020B0604020202020204" pitchFamily="34" charset="0"/>
              </a:rPr>
              <a:t>Almost half of the 2024 increase </a:t>
            </a:r>
            <a:r>
              <a:rPr lang="en-CA" sz="2000" b="1" dirty="0">
                <a:cs typeface="Arial" panose="020B0604020202020204" pitchFamily="34" charset="0"/>
              </a:rPr>
              <a:t>of $</a:t>
            </a:r>
            <a:r>
              <a:rPr lang="en-CA" sz="2000" b="1" u="none" strike="noStrike" dirty="0">
                <a:effectLst/>
              </a:rPr>
              <a:t>1,412,160</a:t>
            </a:r>
            <a:endParaRPr lang="en-CA" sz="2000" b="1" i="0" u="none" strike="noStrike" dirty="0">
              <a:effectLst/>
            </a:endParaRPr>
          </a:p>
          <a:p>
            <a:pPr marL="0" indent="0" algn="ctr">
              <a:buNone/>
            </a:pPr>
            <a:r>
              <a:rPr lang="en-CA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CA" sz="2000" b="1" dirty="0">
                <a:solidFill>
                  <a:schemeClr val="bg1"/>
                </a:solidFill>
                <a:cs typeface="Arial" panose="020B0604020202020204" pitchFamily="34" charset="0"/>
              </a:rPr>
              <a:t>relates to taking care of Township owned assets.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7E589B-A55B-4430-9396-7505CEC1B79D}"/>
              </a:ext>
            </a:extLst>
          </p:cNvPr>
          <p:cNvGrpSpPr/>
          <p:nvPr/>
        </p:nvGrpSpPr>
        <p:grpSpPr>
          <a:xfrm>
            <a:off x="2413866" y="3337469"/>
            <a:ext cx="7395467" cy="4062651"/>
            <a:chOff x="5136173" y="3329186"/>
            <a:chExt cx="3698100" cy="40626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A9A1E1-85EC-7501-2DB9-2BBE34F94BB7}"/>
                </a:ext>
              </a:extLst>
            </p:cNvPr>
            <p:cNvSpPr txBox="1"/>
            <p:nvPr/>
          </p:nvSpPr>
          <p:spPr>
            <a:xfrm>
              <a:off x="5136173" y="3329186"/>
              <a:ext cx="3698100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Investment in Assets:</a:t>
              </a:r>
            </a:p>
            <a:p>
              <a:endPara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endPara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               $526,640 increase for Roads</a:t>
              </a:r>
            </a:p>
            <a:p>
              <a:endPara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               $87,780 increase for Vehicles &amp; 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               Equipment</a:t>
              </a:r>
            </a:p>
            <a:p>
              <a:endPara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              $87,780 increase for Building &amp;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               Facilities</a:t>
              </a:r>
            </a:p>
            <a:p>
              <a:endParaRPr lang="en-CA" dirty="0"/>
            </a:p>
          </p:txBody>
        </p:sp>
        <p:pic>
          <p:nvPicPr>
            <p:cNvPr id="19" name="Graphic 18" descr="Road with solid fill">
              <a:extLst>
                <a:ext uri="{FF2B5EF4-FFF2-40B4-BE49-F238E27FC236}">
                  <a16:creationId xmlns:a16="http://schemas.microsoft.com/office/drawing/2014/main" id="{EA063716-35D9-E0E8-C3D7-5872574E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 flipV="1">
              <a:off x="5203862" y="4269837"/>
              <a:ext cx="467852" cy="636780"/>
            </a:xfrm>
            <a:prstGeom prst="rect">
              <a:avLst/>
            </a:prstGeom>
          </p:spPr>
        </p:pic>
        <p:pic>
          <p:nvPicPr>
            <p:cNvPr id="20" name="Graphic 19" descr="Dump truck with solid fill">
              <a:extLst>
                <a:ext uri="{FF2B5EF4-FFF2-40B4-BE49-F238E27FC236}">
                  <a16:creationId xmlns:a16="http://schemas.microsoft.com/office/drawing/2014/main" id="{4B20C13A-914A-63C4-B3EE-7D015BCA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14514" y="5239531"/>
              <a:ext cx="457200" cy="657686"/>
            </a:xfrm>
            <a:prstGeom prst="rect">
              <a:avLst/>
            </a:prstGeom>
          </p:spPr>
        </p:pic>
        <p:pic>
          <p:nvPicPr>
            <p:cNvPr id="21" name="Graphic 20" descr="Home with solid fill">
              <a:extLst>
                <a:ext uri="{FF2B5EF4-FFF2-40B4-BE49-F238E27FC236}">
                  <a16:creationId xmlns:a16="http://schemas.microsoft.com/office/drawing/2014/main" id="{7A347DC8-11BD-680F-4CE9-88EC6E4F1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14514" y="6278217"/>
              <a:ext cx="457200" cy="685800"/>
            </a:xfrm>
            <a:prstGeom prst="rect">
              <a:avLst/>
            </a:prstGeom>
          </p:spPr>
        </p:pic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8173AE-2D1E-C348-1B54-CE393824F1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357755"/>
              </p:ext>
            </p:extLst>
          </p:nvPr>
        </p:nvGraphicFramePr>
        <p:xfrm>
          <a:off x="8153400" y="2626691"/>
          <a:ext cx="9982200" cy="4999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67676-4155-8FAD-43B7-3A77939D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15F3-A0E4-47A0-885E-A12259F23540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C80D8-EA47-0439-FECC-2BE9D6208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C1327E-7B15-68EA-2DB9-53589877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5297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F23A-E6A5-B489-0B4C-526DAACA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Roads and Other Infrastructure Annual Levies 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35A6B-A505-3BBF-BA86-4CA88BC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3FB-42C7-4C52-BFB8-438288A16CD4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20058-9491-7E41-7428-6A7F50AE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FE02A-87D9-63A4-A407-38A7B9DC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7A9E25E-8EEF-4D4D-B343-D36F455E8E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350695"/>
              </p:ext>
            </p:extLst>
          </p:nvPr>
        </p:nvGraphicFramePr>
        <p:xfrm>
          <a:off x="4953000" y="3551238"/>
          <a:ext cx="8077201" cy="6088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95038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F23A-E6A5-B489-0B4C-526DAACA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Continuity of Capital Reserve Funds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35A6B-A505-3BBF-BA86-4CA88BC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2DD4-F091-4DFA-A7CA-2F109D46682C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20058-9491-7E41-7428-6A7F50AE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FE02A-87D9-63A4-A407-38A7B9DC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C44E7A-4237-82D0-CBAC-909C4BC9C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9546"/>
              </p:ext>
            </p:extLst>
          </p:nvPr>
        </p:nvGraphicFramePr>
        <p:xfrm>
          <a:off x="3200400" y="2514763"/>
          <a:ext cx="12496799" cy="7010391"/>
        </p:xfrm>
        <a:graphic>
          <a:graphicData uri="http://schemas.openxmlformats.org/drawingml/2006/table">
            <a:tbl>
              <a:tblPr/>
              <a:tblGrid>
                <a:gridCol w="5301673">
                  <a:extLst>
                    <a:ext uri="{9D8B030D-6E8A-4147-A177-3AD203B41FA5}">
                      <a16:colId xmlns:a16="http://schemas.microsoft.com/office/drawing/2014/main" val="1784502601"/>
                    </a:ext>
                  </a:extLst>
                </a:gridCol>
                <a:gridCol w="2513130">
                  <a:extLst>
                    <a:ext uri="{9D8B030D-6E8A-4147-A177-3AD203B41FA5}">
                      <a16:colId xmlns:a16="http://schemas.microsoft.com/office/drawing/2014/main" val="4108234395"/>
                    </a:ext>
                  </a:extLst>
                </a:gridCol>
                <a:gridCol w="2340998">
                  <a:extLst>
                    <a:ext uri="{9D8B030D-6E8A-4147-A177-3AD203B41FA5}">
                      <a16:colId xmlns:a16="http://schemas.microsoft.com/office/drawing/2014/main" val="2808308206"/>
                    </a:ext>
                  </a:extLst>
                </a:gridCol>
                <a:gridCol w="2340998">
                  <a:extLst>
                    <a:ext uri="{9D8B030D-6E8A-4147-A177-3AD203B41FA5}">
                      <a16:colId xmlns:a16="http://schemas.microsoft.com/office/drawing/2014/main" val="815450564"/>
                    </a:ext>
                  </a:extLst>
                </a:gridCol>
              </a:tblGrid>
              <a:tr h="659802">
                <a:tc>
                  <a:txBody>
                    <a:bodyPr/>
                    <a:lstStyle/>
                    <a:p>
                      <a:pPr algn="l" fontAlgn="b"/>
                      <a:endParaRPr lang="en-CA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 Roads &amp; Other Infrastructure 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 Vehicles &amp; Equipment 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 Facilities &amp; Building 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3474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Uncommitted Opening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1,389,500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809,670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960,500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02651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2023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(3,535,000)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(988,000)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(756,400)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85557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3,465,745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476,300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415,000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692773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91264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2023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1,470,245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782,970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814,100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203765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2024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(4,125,000)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(1,825,000)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(1,422,000)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324593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4,001,800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568,700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507,300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92376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583584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2024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1,497,045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11,670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94,400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739519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2025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(6,325,000)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(775,000)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(487,000)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656266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4,612,700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665,600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604,300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424730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43380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2025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(65,255)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387,270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406,700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300005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2026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(5,186,000)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(1,225,000)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(1,285,000)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58580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5,254,200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767,500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706,100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936671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705635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2026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152,945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414,770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22,800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11982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2027 Capital Projects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(6,160,000)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(2,015,000)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(752,000)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750013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Budget Allocation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5,927,700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874,400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813,000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776807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Other Contributions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485,000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195,000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11835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2027 Closing Balance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70,645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(240,830)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278,800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576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5670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51002" y="3323026"/>
            <a:ext cx="7585996" cy="479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Sources of </a:t>
            </a:r>
          </a:p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Revenue</a:t>
            </a:r>
            <a:endParaRPr lang="en-US" sz="9600" spc="172" dirty="0">
              <a:solidFill>
                <a:schemeClr val="bg1"/>
              </a:solidFill>
              <a:latin typeface="CF Blackboard Personal" pitchFamily="2" charset="0"/>
            </a:endParaRP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AC12B6E-F1C2-57D6-607E-9CF7AC11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82800" y="9807575"/>
            <a:ext cx="2520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27440-E0FB-2F68-E317-9550402F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E2698A-0B64-9BED-9F7A-7DA72E79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BE59-CA92-4942-9EDB-59CB6C6D19A0}" type="datetime1">
              <a:rPr lang="en-US" smtClean="0"/>
              <a:t>3/1/2024</a:t>
            </a:fld>
            <a:endParaRPr lang="en-US"/>
          </a:p>
        </p:txBody>
      </p:sp>
      <p:pic>
        <p:nvPicPr>
          <p:cNvPr id="5" name="Picture 4" descr="A chalkboard with a game plan&#10;&#10;Description automatically generated">
            <a:extLst>
              <a:ext uri="{FF2B5EF4-FFF2-40B4-BE49-F238E27FC236}">
                <a16:creationId xmlns:a16="http://schemas.microsoft.com/office/drawing/2014/main" id="{020AFA83-A986-35FF-737E-BC29FF7D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876300"/>
            <a:ext cx="18821399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079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11D195-206D-EFDF-A964-BBEE6E9C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Property Tax Impacts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D55067-A740-86CE-9CAB-C37315C47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0" y="8801100"/>
            <a:ext cx="7838660" cy="756015"/>
          </a:xfrm>
          <a:solidFill>
            <a:srgbClr val="59514B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An average Scugog Family pays 3% of their overall taxes to our lower tier municipality for property taxes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2EA34C2-97E9-5D8D-CBA1-A97F6C8E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91D-37A1-4341-8113-3391129139C7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A4F243-2AEC-5AC8-F953-97725671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D1C1B-46B7-A32B-B9AF-262E11E9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BB141C-29FE-9918-71DD-B00EAD784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617862"/>
              </p:ext>
            </p:extLst>
          </p:nvPr>
        </p:nvGraphicFramePr>
        <p:xfrm>
          <a:off x="4724400" y="2089515"/>
          <a:ext cx="9753600" cy="648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6367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11D195-206D-EFDF-A964-BBEE6E9C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00100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Where does the Money Come From to Pay for Services 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BB141C-29FE-9918-71DD-B00EAD784098}"/>
              </a:ext>
            </a:extLst>
          </p:cNvPr>
          <p:cNvGraphicFramePr>
            <a:graphicFrameLocks/>
          </p:cNvGraphicFramePr>
          <p:nvPr/>
        </p:nvGraphicFramePr>
        <p:xfrm>
          <a:off x="4191000" y="2492579"/>
          <a:ext cx="10308085" cy="772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05CEAD5-1B45-4D52-90D3-F8D4C4788E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916899"/>
              </p:ext>
            </p:extLst>
          </p:nvPr>
        </p:nvGraphicFramePr>
        <p:xfrm>
          <a:off x="4059857" y="3695700"/>
          <a:ext cx="10079485" cy="594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3ECD3-2424-9A27-2049-0BA7ABEB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2760-CFA7-42BA-89CF-96D3044CF6EC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5037C-B145-8700-7C88-80C28C5E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351776-1EE1-C44F-721E-0E89F2B6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4" name="Picture 23" descr="A green circle with blue and green circles&#10;&#10;Description automatically generated">
            <a:extLst>
              <a:ext uri="{FF2B5EF4-FFF2-40B4-BE49-F238E27FC236}">
                <a16:creationId xmlns:a16="http://schemas.microsoft.com/office/drawing/2014/main" id="{D786EE6F-E898-BC3F-7A27-606E51E99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4"/>
          <a:stretch/>
        </p:blipFill>
        <p:spPr>
          <a:xfrm>
            <a:off x="5466102" y="2163640"/>
            <a:ext cx="8097498" cy="75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category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682" y="581250"/>
            <a:ext cx="1740463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User Fees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ACF1E-F16A-9B63-6502-89E430B2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5C9A-F6F9-418E-9F73-2B9BB091F25A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3B326-82CC-444C-3DED-2A6DC52F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A01707-D362-A11C-6BD7-FB47F9B2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B8C7598-5658-7C3D-BCAE-C0211A276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225762"/>
              </p:ext>
            </p:extLst>
          </p:nvPr>
        </p:nvGraphicFramePr>
        <p:xfrm>
          <a:off x="3048000" y="2177269"/>
          <a:ext cx="12192000" cy="71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168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88C2C88-71AD-AFE9-F418-EF50CD78C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70" y="8946567"/>
            <a:ext cx="2119661" cy="13404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F3221B-D4CF-357A-7E61-5F062062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3838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Presentation Overview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A5F1A-AD39-310F-08AA-0C33F005E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0" y="3619500"/>
            <a:ext cx="14630400" cy="533053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Introduction</a:t>
            </a:r>
          </a:p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Operating Budget</a:t>
            </a:r>
          </a:p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Capital Impact</a:t>
            </a:r>
          </a:p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Sources of Revenue</a:t>
            </a:r>
          </a:p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Impact to the Average Property Owner</a:t>
            </a:r>
          </a:p>
          <a:p>
            <a:pPr marL="0" indent="0" algn="ctr">
              <a:buNone/>
            </a:pPr>
            <a:r>
              <a:rPr lang="en-US" sz="3200" dirty="0">
                <a:latin typeface="KG Ten Thousand Reasons" panose="02000000000000000000" pitchFamily="2" charset="0"/>
              </a:rPr>
              <a:t>Additional Thoughts </a:t>
            </a:r>
            <a:endParaRPr lang="en-CA" sz="3200" dirty="0">
              <a:latin typeface="KG Ten Thousand Reasons" panose="02000000000000000000" pitchFamily="2" charset="0"/>
            </a:endParaRPr>
          </a:p>
        </p:txBody>
      </p:sp>
      <p:pic>
        <p:nvPicPr>
          <p:cNvPr id="7" name="Picture 6" descr="A black background with white chalk on it&#10;&#10;Description automatically generated">
            <a:extLst>
              <a:ext uri="{FF2B5EF4-FFF2-40B4-BE49-F238E27FC236}">
                <a16:creationId xmlns:a16="http://schemas.microsoft.com/office/drawing/2014/main" id="{1184FF15-6715-737B-185C-CF085CF0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19050000" cy="1066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682" y="636538"/>
            <a:ext cx="1740463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Tax Burden by Property Class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DE69CD7-1940-4F68-82D6-52B2085A6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704820"/>
              </p:ext>
            </p:extLst>
          </p:nvPr>
        </p:nvGraphicFramePr>
        <p:xfrm>
          <a:off x="4038600" y="2324100"/>
          <a:ext cx="10058399" cy="71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FD95D3-6744-9643-A659-7E35588E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7ED2-FF7F-48BB-8EFA-51D42D2B33D9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8A117-4AE7-60E6-5DA6-C41DF1D3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CF15AA-424D-426F-203E-9686AE0A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7037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682" y="581250"/>
            <a:ext cx="1740463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Assessment Growth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8D7E407-1220-4D61-AAB5-3AB6A1B49B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504846"/>
              </p:ext>
            </p:extLst>
          </p:nvPr>
        </p:nvGraphicFramePr>
        <p:xfrm>
          <a:off x="3657601" y="2476500"/>
          <a:ext cx="10972799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CBA0A-BCA9-8B57-1991-8FAF93B7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6F483-40DA-448F-BECE-2DF66863B756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83F30-7554-C010-5EF6-EB8EA791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2098B-F52F-08FF-7020-358890AE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963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ootball field&#10;&#10;Description automatically generated">
            <a:extLst>
              <a:ext uri="{FF2B5EF4-FFF2-40B4-BE49-F238E27FC236}">
                <a16:creationId xmlns:a16="http://schemas.microsoft.com/office/drawing/2014/main" id="{142E8563-DF5B-1C02-FC31-2A74F38C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342900"/>
            <a:ext cx="18592800" cy="1112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76700" y="2781300"/>
            <a:ext cx="9906000" cy="626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Impact to the Average Property Owner</a:t>
            </a:r>
            <a:endParaRPr lang="en-US" sz="9600" spc="172" dirty="0">
              <a:solidFill>
                <a:schemeClr val="bg1"/>
              </a:solidFill>
              <a:latin typeface="CF Blackboard Personal" pitchFamily="2" charset="0"/>
            </a:endParaRP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C7FF92-4A37-C861-357C-88E08B1C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DFCB-D93C-41E5-92A5-8A7943CC063E}" type="datetime1">
              <a:rPr lang="en-US" smtClean="0"/>
              <a:t>3/1/2024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1A1D3B-DD49-3F94-58FD-E3441EDA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41B9C-948B-6541-FDDB-597AA43E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569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3FF87A-B563-5531-3BFA-853BDB9E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465755"/>
            <a:ext cx="5211192" cy="7310438"/>
          </a:xfrm>
        </p:spPr>
        <p:txBody>
          <a:bodyPr/>
          <a:lstStyle/>
          <a:p>
            <a:pPr marL="0" indent="0">
              <a:buNone/>
            </a:pPr>
            <a:endParaRPr lang="en-CA" dirty="0">
              <a:solidFill>
                <a:srgbClr val="0848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6600" dirty="0">
              <a:solidFill>
                <a:schemeClr val="bg1"/>
              </a:solidFill>
              <a:latin typeface="Bentham" panose="020B0604020202020204" charset="0"/>
              <a:cs typeface="Bentham" panose="020B0604020202020204" charset="0"/>
            </a:endParaRPr>
          </a:p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latin typeface="KG Ten Thousand Reasons" panose="02000000000000000000" pitchFamily="2" charset="0"/>
                <a:cs typeface="Bentham" panose="020B0604020202020204" charset="0"/>
              </a:rPr>
              <a:t>2024 Draft Operating Budget</a:t>
            </a:r>
          </a:p>
          <a:p>
            <a:pPr marL="0" indent="0" algn="ctr">
              <a:buNone/>
            </a:pPr>
            <a:endParaRPr lang="en-CA" b="1" dirty="0">
              <a:solidFill>
                <a:srgbClr val="0848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C008-1914-27C5-00C7-067550E53245}"/>
              </a:ext>
            </a:extLst>
          </p:cNvPr>
          <p:cNvSpPr txBox="1">
            <a:spLocks/>
          </p:cNvSpPr>
          <p:nvPr/>
        </p:nvSpPr>
        <p:spPr>
          <a:xfrm>
            <a:off x="7396238" y="2861674"/>
            <a:ext cx="9443959" cy="427854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altLang="en-US" sz="2250" b="1" dirty="0">
                <a:solidFill>
                  <a:schemeClr val="bg1"/>
                </a:solidFill>
                <a:latin typeface="Montserrat" panose="00000500000000000000" pitchFamily="2" charset="0"/>
                <a:ea typeface="Calibri" pitchFamily="34" charset="0"/>
                <a:cs typeface="Times New Roman" pitchFamily="18" charset="0"/>
              </a:rPr>
              <a:t>Monthly Increase in Total Average Residential Tax Bill</a:t>
            </a:r>
          </a:p>
          <a:p>
            <a:pPr marL="0" indent="0" algn="ctr">
              <a:buNone/>
            </a:pPr>
            <a:endParaRPr lang="en-US" altLang="en-US" sz="2250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575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575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575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575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575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en-US" sz="2250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altLang="en-US" sz="2250" b="1" dirty="0">
              <a:solidFill>
                <a:srgbClr val="000000"/>
              </a:solidFill>
              <a:latin typeface="Montserrat" panose="00000500000000000000" pitchFamily="2" charset="0"/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altLang="en-US" sz="2250" b="1" dirty="0">
              <a:solidFill>
                <a:srgbClr val="000000"/>
              </a:solidFill>
              <a:latin typeface="Montserrat" panose="00000500000000000000" pitchFamily="2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altLang="en-US" sz="2250" dirty="0">
              <a:solidFill>
                <a:srgbClr val="000000"/>
              </a:solidFill>
              <a:latin typeface="Montserrat" panose="00000500000000000000" pitchFamily="2" charset="0"/>
              <a:cs typeface="Arial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093ED-D6BE-B18B-ECF2-E7A75B8E440C}"/>
              </a:ext>
            </a:extLst>
          </p:cNvPr>
          <p:cNvCxnSpPr>
            <a:cxnSpLocks/>
          </p:cNvCxnSpPr>
          <p:nvPr/>
        </p:nvCxnSpPr>
        <p:spPr>
          <a:xfrm>
            <a:off x="7387119" y="1494890"/>
            <a:ext cx="0" cy="70121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322EFB-A239-CBFE-DF1C-AD0CA8D97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9754"/>
              </p:ext>
            </p:extLst>
          </p:nvPr>
        </p:nvGraphicFramePr>
        <p:xfrm>
          <a:off x="8261131" y="4050836"/>
          <a:ext cx="7740870" cy="2676528"/>
        </p:xfrm>
        <a:graphic>
          <a:graphicData uri="http://schemas.openxmlformats.org/drawingml/2006/table">
            <a:tbl>
              <a:tblPr/>
              <a:tblGrid>
                <a:gridCol w="2413586">
                  <a:extLst>
                    <a:ext uri="{9D8B030D-6E8A-4147-A177-3AD203B41FA5}">
                      <a16:colId xmlns:a16="http://schemas.microsoft.com/office/drawing/2014/main" val="1336645551"/>
                    </a:ext>
                  </a:extLst>
                </a:gridCol>
                <a:gridCol w="1239409">
                  <a:extLst>
                    <a:ext uri="{9D8B030D-6E8A-4147-A177-3AD203B41FA5}">
                      <a16:colId xmlns:a16="http://schemas.microsoft.com/office/drawing/2014/main" val="504547922"/>
                    </a:ext>
                  </a:extLst>
                </a:gridCol>
                <a:gridCol w="1239409">
                  <a:extLst>
                    <a:ext uri="{9D8B030D-6E8A-4147-A177-3AD203B41FA5}">
                      <a16:colId xmlns:a16="http://schemas.microsoft.com/office/drawing/2014/main" val="1803305283"/>
                    </a:ext>
                  </a:extLst>
                </a:gridCol>
                <a:gridCol w="1304641">
                  <a:extLst>
                    <a:ext uri="{9D8B030D-6E8A-4147-A177-3AD203B41FA5}">
                      <a16:colId xmlns:a16="http://schemas.microsoft.com/office/drawing/2014/main" val="3808629397"/>
                    </a:ext>
                  </a:extLst>
                </a:gridCol>
                <a:gridCol w="1543825">
                  <a:extLst>
                    <a:ext uri="{9D8B030D-6E8A-4147-A177-3AD203B41FA5}">
                      <a16:colId xmlns:a16="http://schemas.microsoft.com/office/drawing/2014/main" val="3658823935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2023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2024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 Change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% On Total Property Tax Bill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18878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Average CVA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$435,000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$435,000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$0.00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0.00%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938583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Region of Durham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$234.00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$251.55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$1755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3.85%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26238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Township of Scugog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1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$137.32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1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$148.55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1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$11.23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1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2.47%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40795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Education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$55.46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$55.46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$0.00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0.00%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846641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Total Tax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$426.78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$455.56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$28.78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6.32%</a:t>
                      </a:r>
                    </a:p>
                  </a:txBody>
                  <a:tcPr marL="11430" marR="11430" marT="114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9493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19A4-008E-5AB6-B90A-90D1BCBB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000" y="9807575"/>
            <a:ext cx="2736000" cy="365125"/>
          </a:xfrm>
        </p:spPr>
        <p:txBody>
          <a:bodyPr/>
          <a:lstStyle/>
          <a:p>
            <a:fld id="{32A2EDAC-5F65-4C4E-B2FD-836214799A5A}" type="datetime1">
              <a:rPr lang="en-US" smtClean="0"/>
              <a:t>3/1/2024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D0FF2-6487-E125-7730-247A0E01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4600" y="9807575"/>
            <a:ext cx="5976000" cy="365125"/>
          </a:xfrm>
        </p:spPr>
        <p:txBody>
          <a:bodyPr/>
          <a:lstStyle/>
          <a:p>
            <a:r>
              <a:rPr lang="en-US" dirty="0"/>
              <a:t>The Corporation of the Township of Scugog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80D6B-CA49-DF2D-CE5B-0DABF48C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59000" y="9807575"/>
            <a:ext cx="2520000" cy="365125"/>
          </a:xfrm>
        </p:spPr>
        <p:txBody>
          <a:bodyPr/>
          <a:lstStyle/>
          <a:p>
            <a:fld id="{E51C8BF9-227C-4E2E-B858-4CE806F1859C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18876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682" y="941338"/>
            <a:ext cx="1740463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Value for Your Tax Dollars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B1790-A37A-143B-7BF9-189DDB1A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9770-E73C-42EB-B5D7-C44B86014ED3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EBC33-6BCE-6E67-86B2-19FBC1BC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A70AD7-CE1C-7951-091E-0AF8D335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4E71C-8A58-9276-4572-11A622EEAEA2}"/>
              </a:ext>
            </a:extLst>
          </p:cNvPr>
          <p:cNvSpPr txBox="1"/>
          <p:nvPr/>
        </p:nvSpPr>
        <p:spPr>
          <a:xfrm>
            <a:off x="1600200" y="2882325"/>
            <a:ext cx="346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Monthly Costs:</a:t>
            </a:r>
            <a:endParaRPr lang="en-CA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1CF5111-8476-C403-B982-8AF32C2C66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784361"/>
              </p:ext>
            </p:extLst>
          </p:nvPr>
        </p:nvGraphicFramePr>
        <p:xfrm>
          <a:off x="1828800" y="3594100"/>
          <a:ext cx="150876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649828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E428D2-BAE0-E123-951D-65EC953A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30505"/>
            <a:ext cx="18592800" cy="111652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10200" y="3009900"/>
            <a:ext cx="7585996" cy="626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Additional Thoughts in Closing </a:t>
            </a:r>
            <a:endParaRPr lang="en-US" sz="9600" spc="172" dirty="0">
              <a:solidFill>
                <a:schemeClr val="bg1"/>
              </a:solidFill>
              <a:latin typeface="CF Blackboard Personal" pitchFamily="2" charset="0"/>
            </a:endParaRP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EA5F8-4B12-5A96-42B5-700CAA45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787D-2CB9-46CD-946F-932390BEB06F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8B2912-6607-E5C4-63B1-FB314101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Scugog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6EF3E-3DB5-7926-6D09-BBEF67AC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0408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476564" y="342900"/>
            <a:ext cx="13334873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Let’s Compare Based on Averages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9122A-61EF-FEC9-4FF9-404BCA08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299F-B5AE-4292-B2D2-ED177A9A2134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B8274-E2ED-675B-B3DD-B5CB3E35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88828-7BF3-EE15-B36B-7A1A96EE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AEBB4AC-A91C-6DBD-CF7D-7499DF7A9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108346"/>
              </p:ext>
            </p:extLst>
          </p:nvPr>
        </p:nvGraphicFramePr>
        <p:xfrm>
          <a:off x="609600" y="2859302"/>
          <a:ext cx="17068799" cy="672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935134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79612" y="570111"/>
            <a:ext cx="139446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Let’s Compare Dollars for Local Services Based on Averages </a:t>
            </a:r>
          </a:p>
        </p:txBody>
      </p:sp>
      <p:pic>
        <p:nvPicPr>
          <p:cNvPr id="6" name="Picture 5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5738CAB6-8B27-3B8C-F625-DC8AA2B6E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39855" r="41993" b="15339"/>
          <a:stretch/>
        </p:blipFill>
        <p:spPr>
          <a:xfrm>
            <a:off x="14401800" y="479425"/>
            <a:ext cx="3276600" cy="219531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5822A-26A7-79B2-0CBB-52BFE5023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C990-0D4B-4466-BB38-B03ACBF48924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BAA64-D5C2-15EB-15D7-F168B829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73EF4-F7DD-21FE-1592-2E1F175F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B23EF5-5B56-22FA-FBFF-67C74D54F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844583"/>
              </p:ext>
            </p:extLst>
          </p:nvPr>
        </p:nvGraphicFramePr>
        <p:xfrm>
          <a:off x="645052" y="3390900"/>
          <a:ext cx="16997897" cy="639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71122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97464" y="651024"/>
            <a:ext cx="16693073" cy="2182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Priorities for 2024 </a:t>
            </a:r>
          </a:p>
          <a:p>
            <a:pPr algn="ctr">
              <a:lnSpc>
                <a:spcPts val="8800"/>
              </a:lnSpc>
            </a:pPr>
            <a:r>
              <a:rPr lang="en-US" sz="54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Continuing to Provide Value for your Tax Dollars 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28B37F6-C217-6A2E-2696-828F2157099A}"/>
              </a:ext>
            </a:extLst>
          </p:cNvPr>
          <p:cNvSpPr txBox="1">
            <a:spLocks/>
          </p:cNvSpPr>
          <p:nvPr/>
        </p:nvSpPr>
        <p:spPr>
          <a:xfrm>
            <a:off x="2057400" y="3502025"/>
            <a:ext cx="13239750" cy="70516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Long Term Financial Planning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Continue to invest in infrastructure through transfers to Capital Reserve Funds to fund AMP priorities based on 5-year forecast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KG Ten Thousand Reaso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cs typeface="Arial" panose="020B0604020202020204" pitchFamily="34" charset="0"/>
              </a:rPr>
              <a:t>Service Delivery and Organization Review Implementation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KG Ten Thousand Reasons" panose="02000000000000000000" pitchFamily="2" charset="0"/>
                <a:cs typeface="Arial" panose="020B0604020202020204" pitchFamily="34" charset="0"/>
              </a:rPr>
              <a:t>Work </a:t>
            </a:r>
            <a:r>
              <a:rPr lang="en-US" sz="20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implement the highest priorities identified in the review. </a:t>
            </a:r>
          </a:p>
          <a:p>
            <a:pPr lvl="1"/>
            <a:endParaRPr lang="en-US" sz="2000" dirty="0">
              <a:solidFill>
                <a:schemeClr val="bg1"/>
              </a:solidFill>
              <a:latin typeface="KG Ten Thousand Reaso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Modernization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Continue to implement new programs and processes that will modernize service delivery and advance the IT Strategic Plan. </a:t>
            </a:r>
            <a:endParaRPr lang="en-US" sz="2400" dirty="0">
              <a:solidFill>
                <a:schemeClr val="bg1"/>
              </a:solidFill>
              <a:latin typeface="KG Ten Thousand Reaso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KG Ten Thousand Reaso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Communication and Outreach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Continue to promote public participation and involvement</a:t>
            </a:r>
            <a:endParaRPr lang="en-US" sz="2400" dirty="0">
              <a:solidFill>
                <a:schemeClr val="bg1"/>
              </a:solidFill>
              <a:latin typeface="KG Ten Thousand Reaso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6F26C5-780D-6170-436D-B0B34D4D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66E7C-70D4-43EF-927E-26B4CB5B12C1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0E94A-752E-0BE6-064D-60A2958B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897B6B0-6672-787F-355E-BF1FC657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4427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97464" y="1093738"/>
            <a:ext cx="1669307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spc="-240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Ongoing Pressures 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28B37F6-C217-6A2E-2696-828F2157099A}"/>
              </a:ext>
            </a:extLst>
          </p:cNvPr>
          <p:cNvSpPr txBox="1">
            <a:spLocks/>
          </p:cNvSpPr>
          <p:nvPr/>
        </p:nvSpPr>
        <p:spPr>
          <a:xfrm>
            <a:off x="2293229" y="2732314"/>
            <a:ext cx="13239750" cy="70516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Inflation remains a significant concern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Interest rates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changes to legislation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Service Delivery and Organizational Review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Staffing capacity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Growth and the increase Demands for Service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Facility and Program capacity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 of environment and climate change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Ongoing maintenance of infrastructure assets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KG Ten Thousand Reaso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Reassessment cycle</a:t>
            </a:r>
          </a:p>
          <a:p>
            <a:pPr>
              <a:lnSpc>
                <a:spcPct val="150000"/>
              </a:lnSpc>
            </a:pPr>
            <a:endParaRPr lang="en-CA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410B8-2635-38A0-C5CF-28358416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AE23-7E7E-41E6-A5A8-5D38EA697CC1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DDEA-63AB-82F8-A1A7-67051EF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5BF7FD-AD5B-CE83-D7E9-F3A75A32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929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8630-6CC9-74E5-E3DE-D3E35894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KG Ten Thousand Reasons" panose="02000000000000000000" pitchFamily="2" charset="0"/>
              </a:rPr>
              <a:t>2023 Key Accomplishments</a:t>
            </a:r>
          </a:p>
        </p:txBody>
      </p:sp>
      <p:graphicFrame>
        <p:nvGraphicFramePr>
          <p:cNvPr id="97" name="Diagram 96">
            <a:extLst>
              <a:ext uri="{FF2B5EF4-FFF2-40B4-BE49-F238E27FC236}">
                <a16:creationId xmlns:a16="http://schemas.microsoft.com/office/drawing/2014/main" id="{8696223F-6ABA-0192-E558-7EACB02FA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362985"/>
              </p:ext>
            </p:extLst>
          </p:nvPr>
        </p:nvGraphicFramePr>
        <p:xfrm>
          <a:off x="1676400" y="2560636"/>
          <a:ext cx="15335294" cy="717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BF880-08F1-B6A8-9993-F55C9E49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9E39-3720-4C29-B9B3-94295E457CA5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29C733-9BC6-0E5D-C992-B71EF35B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9D3303-8E4F-E84D-756A-E8ED59DC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8934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521330">
            <a:off x="9638927" y="3439438"/>
            <a:ext cx="14167640" cy="7119240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0" name="Freeform 10"/>
          <p:cNvSpPr/>
          <p:nvPr/>
        </p:nvSpPr>
        <p:spPr>
          <a:xfrm>
            <a:off x="4737809" y="10353133"/>
            <a:ext cx="9904960" cy="680752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4EC40D-7CD3-745B-E478-C08FA7E1EBDF}"/>
              </a:ext>
            </a:extLst>
          </p:cNvPr>
          <p:cNvGrpSpPr/>
          <p:nvPr/>
        </p:nvGrpSpPr>
        <p:grpSpPr>
          <a:xfrm>
            <a:off x="3537154" y="1220931"/>
            <a:ext cx="11544137" cy="7552036"/>
            <a:chOff x="5498381" y="912499"/>
            <a:chExt cx="11544137" cy="7959427"/>
          </a:xfrm>
        </p:grpSpPr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D4A723DD-383B-64A2-1F42-6F3980E4750E}"/>
                </a:ext>
              </a:extLst>
            </p:cNvPr>
            <p:cNvSpPr txBox="1"/>
            <p:nvPr/>
          </p:nvSpPr>
          <p:spPr>
            <a:xfrm>
              <a:off x="5683558" y="912499"/>
              <a:ext cx="3631231" cy="3158431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662C28B-3BD2-B051-9FD4-ACAEE2D3DB61}"/>
                </a:ext>
              </a:extLst>
            </p:cNvPr>
            <p:cNvSpPr/>
            <p:nvPr/>
          </p:nvSpPr>
          <p:spPr>
            <a:xfrm>
              <a:off x="9809827" y="6399416"/>
              <a:ext cx="322976" cy="331399"/>
            </a:xfrm>
            <a:custGeom>
              <a:avLst/>
              <a:gdLst/>
              <a:ahLst/>
              <a:cxnLst/>
              <a:rect l="l" t="t" r="r" b="b"/>
              <a:pathLst>
                <a:path w="399176" h="399176">
                  <a:moveTo>
                    <a:pt x="0" y="0"/>
                  </a:moveTo>
                  <a:lnTo>
                    <a:pt x="399176" y="0"/>
                  </a:lnTo>
                  <a:lnTo>
                    <a:pt x="399176" y="399175"/>
                  </a:lnTo>
                  <a:lnTo>
                    <a:pt x="0" y="399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E0A257C0-997A-C4C8-ABC9-4F578529F563}"/>
                </a:ext>
              </a:extLst>
            </p:cNvPr>
            <p:cNvSpPr txBox="1"/>
            <p:nvPr/>
          </p:nvSpPr>
          <p:spPr>
            <a:xfrm>
              <a:off x="5498381" y="1425605"/>
              <a:ext cx="11544137" cy="311404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6000" b="1" u="none" spc="184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Thank You</a:t>
              </a:r>
            </a:p>
            <a:p>
              <a:pPr marL="0" lvl="0" indent="0" algn="ctr">
                <a:spcBef>
                  <a:spcPct val="0"/>
                </a:spcBef>
              </a:pPr>
              <a:endParaRPr lang="en-US" sz="2400" b="1" u="none" spc="184" dirty="0">
                <a:solidFill>
                  <a:srgbClr val="0077C4"/>
                </a:solidFill>
                <a:latin typeface="KG Ten Thousand Reasons" panose="02000000000000000000" pitchFamily="2" charset="0"/>
              </a:endParaRPr>
            </a:p>
            <a:p>
              <a:pPr marL="0" lvl="0" indent="0" algn="ctr">
                <a:spcBef>
                  <a:spcPct val="0"/>
                </a:spcBef>
              </a:pPr>
              <a:r>
                <a:rPr lang="en-US" sz="2800" spc="184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The presentation will be available on our Township Website</a:t>
              </a:r>
            </a:p>
            <a:p>
              <a:pPr marL="0" lvl="0" indent="0" algn="ctr">
                <a:spcBef>
                  <a:spcPct val="0"/>
                </a:spcBef>
              </a:pPr>
              <a:endParaRPr lang="en-US" sz="2400" spc="184" dirty="0">
                <a:solidFill>
                  <a:schemeClr val="bg1"/>
                </a:solidFill>
                <a:latin typeface="KG Ten Thousand Reasons" panose="02000000000000000000" pitchFamily="2" charset="0"/>
              </a:endParaRPr>
            </a:p>
            <a:p>
              <a:pPr marL="0" lvl="0" indent="0" algn="ctr">
                <a:spcBef>
                  <a:spcPct val="0"/>
                </a:spcBef>
              </a:pPr>
              <a:r>
                <a:rPr lang="en-US" sz="2400" u="none" spc="184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www.scugog.ca/budget</a:t>
              </a: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41E8CEB3-22CE-7CE2-EAAE-428964067659}"/>
                </a:ext>
              </a:extLst>
            </p:cNvPr>
            <p:cNvSpPr txBox="1"/>
            <p:nvPr/>
          </p:nvSpPr>
          <p:spPr>
            <a:xfrm>
              <a:off x="9589966" y="5315797"/>
              <a:ext cx="3800289" cy="44196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400" spc="-48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Laura Barta, CPA, CMA</a:t>
              </a: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27741A07-081A-7F7C-B48D-04AF30271ACA}"/>
                </a:ext>
              </a:extLst>
            </p:cNvPr>
            <p:cNvSpPr txBox="1"/>
            <p:nvPr/>
          </p:nvSpPr>
          <p:spPr>
            <a:xfrm>
              <a:off x="7965982" y="5917700"/>
              <a:ext cx="7048256" cy="35695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1"/>
                </a:lnSpc>
              </a:pPr>
              <a:r>
                <a:rPr lang="en-US" sz="2053" spc="16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Treasurer / Director of Finance</a:t>
              </a: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5572A4D7-C16B-6803-69E8-4D715A0A5911}"/>
                </a:ext>
              </a:extLst>
            </p:cNvPr>
            <p:cNvSpPr txBox="1"/>
            <p:nvPr/>
          </p:nvSpPr>
          <p:spPr>
            <a:xfrm>
              <a:off x="10275174" y="6422169"/>
              <a:ext cx="3788059" cy="3779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56"/>
                </a:lnSpc>
                <a:spcBef>
                  <a:spcPct val="0"/>
                </a:spcBef>
              </a:pPr>
              <a:r>
                <a:rPr lang="en-US" sz="2069" u="none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lbarta@scugog.ca</a:t>
              </a: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473DD99-E675-7EC1-F690-B6F432F72A37}"/>
                </a:ext>
              </a:extLst>
            </p:cNvPr>
            <p:cNvSpPr txBox="1"/>
            <p:nvPr/>
          </p:nvSpPr>
          <p:spPr>
            <a:xfrm>
              <a:off x="9157237" y="7455987"/>
              <a:ext cx="4486089" cy="44196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400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Sarah Durward, CPA, CA</a:t>
              </a: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74DB8057-EB46-D23B-28C1-B792F3E1D134}"/>
                </a:ext>
              </a:extLst>
            </p:cNvPr>
            <p:cNvSpPr txBox="1"/>
            <p:nvPr/>
          </p:nvSpPr>
          <p:spPr>
            <a:xfrm>
              <a:off x="8349023" y="8022718"/>
              <a:ext cx="6102515" cy="35695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1"/>
                </a:lnSpc>
              </a:pPr>
              <a:r>
                <a:rPr lang="en-US" sz="2053" spc="16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Manager of Finance / Deputy of Finance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CFF14037-E12E-D551-1E69-56F3B0FCCA58}"/>
                </a:ext>
              </a:extLst>
            </p:cNvPr>
            <p:cNvSpPr txBox="1"/>
            <p:nvPr/>
          </p:nvSpPr>
          <p:spPr>
            <a:xfrm>
              <a:off x="10210431" y="8494024"/>
              <a:ext cx="3788059" cy="3779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56"/>
                </a:lnSpc>
                <a:spcBef>
                  <a:spcPct val="0"/>
                </a:spcBef>
              </a:pPr>
              <a:r>
                <a:rPr lang="en-US" sz="2069" u="none" dirty="0">
                  <a:solidFill>
                    <a:schemeClr val="bg1"/>
                  </a:solidFill>
                  <a:latin typeface="KG Ten Thousand Reasons" panose="02000000000000000000" pitchFamily="2" charset="0"/>
                </a:rPr>
                <a:t>sdurward@scugog.ca</a:t>
              </a:r>
            </a:p>
          </p:txBody>
        </p:sp>
      </p:grpSp>
      <p:sp>
        <p:nvSpPr>
          <p:cNvPr id="33" name="Freeform 6">
            <a:extLst>
              <a:ext uri="{FF2B5EF4-FFF2-40B4-BE49-F238E27FC236}">
                <a16:creationId xmlns:a16="http://schemas.microsoft.com/office/drawing/2014/main" id="{44466423-C15B-4F11-25E9-2162F2AED7EF}"/>
              </a:ext>
            </a:extLst>
          </p:cNvPr>
          <p:cNvSpPr/>
          <p:nvPr/>
        </p:nvSpPr>
        <p:spPr>
          <a:xfrm rot="10800000" flipV="1">
            <a:off x="2904973" y="8322588"/>
            <a:ext cx="864212" cy="1115452"/>
          </a:xfrm>
          <a:custGeom>
            <a:avLst/>
            <a:gdLst/>
            <a:ahLst/>
            <a:cxnLst/>
            <a:rect l="l" t="t" r="r" b="b"/>
            <a:pathLst>
              <a:path w="864212" h="2392283">
                <a:moveTo>
                  <a:pt x="0" y="2392283"/>
                </a:moveTo>
                <a:lnTo>
                  <a:pt x="864213" y="2392283"/>
                </a:lnTo>
                <a:lnTo>
                  <a:pt x="864213" y="0"/>
                </a:lnTo>
                <a:lnTo>
                  <a:pt x="0" y="0"/>
                </a:lnTo>
                <a:lnTo>
                  <a:pt x="0" y="239228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BA45B500-F03F-7ACE-4DC5-FA538DE2DE46}"/>
              </a:ext>
            </a:extLst>
          </p:cNvPr>
          <p:cNvSpPr/>
          <p:nvPr/>
        </p:nvSpPr>
        <p:spPr>
          <a:xfrm rot="10800000">
            <a:off x="2974678" y="832068"/>
            <a:ext cx="864212" cy="1115452"/>
          </a:xfrm>
          <a:custGeom>
            <a:avLst/>
            <a:gdLst/>
            <a:ahLst/>
            <a:cxnLst/>
            <a:rect l="l" t="t" r="r" b="b"/>
            <a:pathLst>
              <a:path w="864212" h="2392283">
                <a:moveTo>
                  <a:pt x="0" y="2392283"/>
                </a:moveTo>
                <a:lnTo>
                  <a:pt x="864213" y="2392283"/>
                </a:lnTo>
                <a:lnTo>
                  <a:pt x="864213" y="0"/>
                </a:lnTo>
                <a:lnTo>
                  <a:pt x="0" y="0"/>
                </a:lnTo>
                <a:lnTo>
                  <a:pt x="0" y="239228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AC93A913-67F5-BCE8-4359-A1A86C0EABB9}"/>
              </a:ext>
            </a:extLst>
          </p:cNvPr>
          <p:cNvSpPr/>
          <p:nvPr/>
        </p:nvSpPr>
        <p:spPr>
          <a:xfrm rot="10800000" flipH="1">
            <a:off x="14478432" y="832068"/>
            <a:ext cx="864212" cy="1115452"/>
          </a:xfrm>
          <a:custGeom>
            <a:avLst/>
            <a:gdLst/>
            <a:ahLst/>
            <a:cxnLst/>
            <a:rect l="l" t="t" r="r" b="b"/>
            <a:pathLst>
              <a:path w="864212" h="2392283">
                <a:moveTo>
                  <a:pt x="0" y="2392283"/>
                </a:moveTo>
                <a:lnTo>
                  <a:pt x="864213" y="2392283"/>
                </a:lnTo>
                <a:lnTo>
                  <a:pt x="864213" y="0"/>
                </a:lnTo>
                <a:lnTo>
                  <a:pt x="0" y="0"/>
                </a:lnTo>
                <a:lnTo>
                  <a:pt x="0" y="239228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DC789093-1A9B-8565-D24B-E44372B9044A}"/>
              </a:ext>
            </a:extLst>
          </p:cNvPr>
          <p:cNvSpPr/>
          <p:nvPr/>
        </p:nvSpPr>
        <p:spPr>
          <a:xfrm rot="10800000" flipH="1" flipV="1">
            <a:off x="14438945" y="8339480"/>
            <a:ext cx="864212" cy="1115452"/>
          </a:xfrm>
          <a:custGeom>
            <a:avLst/>
            <a:gdLst/>
            <a:ahLst/>
            <a:cxnLst/>
            <a:rect l="l" t="t" r="r" b="b"/>
            <a:pathLst>
              <a:path w="864212" h="2392283">
                <a:moveTo>
                  <a:pt x="0" y="2392283"/>
                </a:moveTo>
                <a:lnTo>
                  <a:pt x="864213" y="2392283"/>
                </a:lnTo>
                <a:lnTo>
                  <a:pt x="864213" y="0"/>
                </a:lnTo>
                <a:lnTo>
                  <a:pt x="0" y="0"/>
                </a:lnTo>
                <a:lnTo>
                  <a:pt x="0" y="239228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20">
            <a:extLst>
              <a:ext uri="{FF2B5EF4-FFF2-40B4-BE49-F238E27FC236}">
                <a16:creationId xmlns:a16="http://schemas.microsoft.com/office/drawing/2014/main" id="{DB28256E-0972-2C4B-4B63-AC2B6D8710D6}"/>
              </a:ext>
            </a:extLst>
          </p:cNvPr>
          <p:cNvSpPr/>
          <p:nvPr/>
        </p:nvSpPr>
        <p:spPr>
          <a:xfrm>
            <a:off x="7834911" y="8410463"/>
            <a:ext cx="322976" cy="314437"/>
          </a:xfrm>
          <a:custGeom>
            <a:avLst/>
            <a:gdLst/>
            <a:ahLst/>
            <a:cxnLst/>
            <a:rect l="l" t="t" r="r" b="b"/>
            <a:pathLst>
              <a:path w="399176" h="399176">
                <a:moveTo>
                  <a:pt x="0" y="0"/>
                </a:moveTo>
                <a:lnTo>
                  <a:pt x="399176" y="0"/>
                </a:lnTo>
                <a:lnTo>
                  <a:pt x="399176" y="399175"/>
                </a:lnTo>
                <a:lnTo>
                  <a:pt x="0" y="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6" name="Picture 5" descr="A black background with white chalk on it&#10;&#10;Description automatically generated">
            <a:extLst>
              <a:ext uri="{FF2B5EF4-FFF2-40B4-BE49-F238E27FC236}">
                <a16:creationId xmlns:a16="http://schemas.microsoft.com/office/drawing/2014/main" id="{CEA9B873-8CBF-2679-3EF5-8DEE693E8A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8821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58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70383" y="987504"/>
            <a:ext cx="153472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spc="-297" dirty="0">
                <a:solidFill>
                  <a:srgbClr val="FFFFFF"/>
                </a:solidFill>
                <a:latin typeface="KG Ten Thousand Reasons" panose="02000000000000000000" pitchFamily="2" charset="0"/>
              </a:rPr>
              <a:t>Community Engagement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8A291609-E0FE-82B4-75C3-1A7638110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611451"/>
              </p:ext>
            </p:extLst>
          </p:nvPr>
        </p:nvGraphicFramePr>
        <p:xfrm>
          <a:off x="2571694" y="2857500"/>
          <a:ext cx="13361809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AF9B7E-0DA4-DD4A-79F8-57D5919A4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5464-27B1-4958-B194-C3922F07BDE9}" type="datetime1">
              <a:rPr lang="en-US" smtClean="0"/>
              <a:t>3/1/2024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83FA6-B9D5-47B6-67FB-61CDE91F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Scugog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2FF44-58EB-484E-FA84-A501B837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930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364ADDD4-B6DC-C6AB-5C04-240C17B646CE}"/>
              </a:ext>
            </a:extLst>
          </p:cNvPr>
          <p:cNvSpPr/>
          <p:nvPr/>
        </p:nvSpPr>
        <p:spPr>
          <a:xfrm>
            <a:off x="4114800" y="2564832"/>
            <a:ext cx="10058400" cy="5419424"/>
          </a:xfrm>
          <a:custGeom>
            <a:avLst/>
            <a:gdLst/>
            <a:ahLst/>
            <a:cxnLst/>
            <a:rect l="l" t="t" r="r" b="b"/>
            <a:pathLst>
              <a:path w="4106471" h="2167467">
                <a:moveTo>
                  <a:pt x="12413" y="0"/>
                </a:moveTo>
                <a:lnTo>
                  <a:pt x="4094058" y="0"/>
                </a:lnTo>
                <a:cubicBezTo>
                  <a:pt x="4100914" y="0"/>
                  <a:pt x="4106471" y="5558"/>
                  <a:pt x="4106471" y="12413"/>
                </a:cubicBezTo>
                <a:lnTo>
                  <a:pt x="4106471" y="2155053"/>
                </a:lnTo>
                <a:cubicBezTo>
                  <a:pt x="4106471" y="2158346"/>
                  <a:pt x="4105164" y="2161503"/>
                  <a:pt x="4102836" y="2163831"/>
                </a:cubicBezTo>
                <a:cubicBezTo>
                  <a:pt x="4100507" y="2166159"/>
                  <a:pt x="4097350" y="2167467"/>
                  <a:pt x="4094058" y="2167467"/>
                </a:cubicBezTo>
                <a:lnTo>
                  <a:pt x="12413" y="2167467"/>
                </a:lnTo>
                <a:cubicBezTo>
                  <a:pt x="9121" y="2167467"/>
                  <a:pt x="5964" y="2166159"/>
                  <a:pt x="3636" y="2163831"/>
                </a:cubicBezTo>
                <a:cubicBezTo>
                  <a:pt x="1308" y="2161503"/>
                  <a:pt x="0" y="2158346"/>
                  <a:pt x="0" y="2155053"/>
                </a:cubicBezTo>
                <a:lnTo>
                  <a:pt x="0" y="12413"/>
                </a:lnTo>
                <a:cubicBezTo>
                  <a:pt x="0" y="9121"/>
                  <a:pt x="1308" y="5964"/>
                  <a:pt x="3636" y="3636"/>
                </a:cubicBezTo>
                <a:cubicBezTo>
                  <a:pt x="5964" y="1308"/>
                  <a:pt x="9121" y="0"/>
                  <a:pt x="12413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</p:spPr>
        <p:txBody>
          <a:bodyPr/>
          <a:lstStyle/>
          <a:p>
            <a:endParaRPr lang="en-CA" dirty="0"/>
          </a:p>
        </p:txBody>
      </p:sp>
      <p:sp>
        <p:nvSpPr>
          <p:cNvPr id="4" name="TextBox 4"/>
          <p:cNvSpPr txBox="1"/>
          <p:nvPr/>
        </p:nvSpPr>
        <p:spPr>
          <a:xfrm>
            <a:off x="5410200" y="3707003"/>
            <a:ext cx="7585996" cy="479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Operating </a:t>
            </a:r>
          </a:p>
          <a:p>
            <a:pPr algn="ctr"/>
            <a:r>
              <a:rPr lang="en-US" sz="9600" spc="-585" dirty="0">
                <a:solidFill>
                  <a:schemeClr val="bg1"/>
                </a:solidFill>
                <a:latin typeface="CF Blackboard Personal" pitchFamily="2" charset="0"/>
              </a:rPr>
              <a:t>Budget</a:t>
            </a:r>
            <a:endParaRPr lang="en-US" sz="9600" spc="172" dirty="0">
              <a:solidFill>
                <a:schemeClr val="bg1"/>
              </a:solidFill>
              <a:latin typeface="CF Blackboard Personal" pitchFamily="2" charset="0"/>
            </a:endParaRPr>
          </a:p>
          <a:p>
            <a:pPr algn="ctr">
              <a:lnSpc>
                <a:spcPts val="15608"/>
              </a:lnSpc>
            </a:pPr>
            <a:endParaRPr lang="en-US" sz="9600" spc="-585" dirty="0">
              <a:solidFill>
                <a:srgbClr val="FFFFFF"/>
              </a:solidFill>
              <a:latin typeface="Bentham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2009A-DA8B-F4CA-4F00-AE359E1C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693B-6C5D-4BB2-BD91-E2D6774E0F1F}" type="datetime1">
              <a:rPr lang="en-US" smtClean="0"/>
              <a:t>3/1/2024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5DE136-B159-86E3-6334-C0909447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BB0FE9-5FBA-C5F4-6A46-2EFFCB2E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black background with white chalk on it&#10;&#10;Description automatically generated">
            <a:extLst>
              <a:ext uri="{FF2B5EF4-FFF2-40B4-BE49-F238E27FC236}">
                <a16:creationId xmlns:a16="http://schemas.microsoft.com/office/drawing/2014/main" id="{36A1BBDA-14D5-290A-830C-F8876B0A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723900"/>
            <a:ext cx="19126200" cy="119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62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CAE5A1-0782-D2ED-BBDD-BD8A66E72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493838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Proposed 2024 Budget Increase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EC333B7-C9BE-787D-31FB-9D1F1EFDB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72977"/>
              </p:ext>
            </p:extLst>
          </p:nvPr>
        </p:nvGraphicFramePr>
        <p:xfrm>
          <a:off x="1333501" y="1946042"/>
          <a:ext cx="15620999" cy="7693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B54B2-1FD7-16D0-55D9-7CAB12F5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B0E8-D6A3-4B5B-BF59-1A66EAA70FE2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D3CA0-A811-0621-2620-169F617A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40E7D-FDE7-A7A9-19B2-E0D69B80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241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2CF4-F4AE-FD5E-8B9F-D9C6B9B2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84238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What Do You Get For Your Tax Dollars?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C31F8-BDD7-7255-B2FB-8A7EBDA4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2087-D4AD-4CC8-863A-0E8A14B7FD2D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CB0D0-EFFE-7D43-2276-F2F31A63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4729-C6E0-D077-62BB-EE5A06C6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collage of different images of buildings and cars&#10;&#10;Description automatically generated">
            <a:extLst>
              <a:ext uri="{FF2B5EF4-FFF2-40B4-BE49-F238E27FC236}">
                <a16:creationId xmlns:a16="http://schemas.microsoft.com/office/drawing/2014/main" id="{59C00329-0B0A-8AC3-8D77-C932C17D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38" y="2692497"/>
            <a:ext cx="11968324" cy="74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381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4D7C7D-437F-BFEB-04BC-E4A991B8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12838"/>
            <a:ext cx="16383000" cy="1897062"/>
          </a:xfrm>
        </p:spPr>
        <p:txBody>
          <a:bodyPr/>
          <a:lstStyle/>
          <a:p>
            <a:r>
              <a:rPr lang="en-US" sz="7200" dirty="0">
                <a:latin typeface="KG Ten Thousand Reasons" panose="02000000000000000000" pitchFamily="2" charset="0"/>
              </a:rPr>
              <a:t>How Your Tax Dollar is Spent</a:t>
            </a:r>
            <a:endParaRPr lang="en-CA" sz="7200" dirty="0">
              <a:latin typeface="KG Ten Thousand Reasons" panose="02000000000000000000" pitchFamily="2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25EC9DE-2B8A-4159-9447-B3CAA3A35E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965631"/>
              </p:ext>
            </p:extLst>
          </p:nvPr>
        </p:nvGraphicFramePr>
        <p:xfrm>
          <a:off x="4419600" y="2726297"/>
          <a:ext cx="9737646" cy="724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B4854-1BA8-BC1D-913D-4B86AFE5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8E5-71FD-4D82-9627-98CB4362F7C5}" type="datetime1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643F29-5D8A-D35C-AA50-143284B9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Scugog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AE81D-8A4A-3D57-3481-4CC51B98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306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3FF87A-B563-5531-3BFA-853BDB9E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185" y="1198806"/>
            <a:ext cx="5082815" cy="7310438"/>
          </a:xfrm>
        </p:spPr>
        <p:txBody>
          <a:bodyPr/>
          <a:lstStyle/>
          <a:p>
            <a:pPr marL="0" indent="0">
              <a:buNone/>
            </a:pPr>
            <a:endParaRPr lang="en-CA" dirty="0">
              <a:solidFill>
                <a:srgbClr val="0848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6600" dirty="0">
              <a:solidFill>
                <a:schemeClr val="bg1"/>
              </a:solidFill>
              <a:latin typeface="Bentham" panose="020B0604020202020204" charset="0"/>
              <a:cs typeface="Bentham" panose="020B0604020202020204" charset="0"/>
            </a:endParaRPr>
          </a:p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latin typeface="KG Ten Thousand Reasons" panose="02000000000000000000" pitchFamily="2" charset="0"/>
                <a:cs typeface="Bentham" panose="020B0604020202020204" charset="0"/>
              </a:rPr>
              <a:t>2024 External Pressures </a:t>
            </a:r>
          </a:p>
          <a:p>
            <a:pPr marL="0" indent="0" algn="ctr">
              <a:buNone/>
            </a:pPr>
            <a:endParaRPr lang="en-CA" b="1" dirty="0">
              <a:solidFill>
                <a:srgbClr val="0848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093ED-D6BE-B18B-ECF2-E7A75B8E440C}"/>
              </a:ext>
            </a:extLst>
          </p:cNvPr>
          <p:cNvCxnSpPr>
            <a:cxnSpLocks/>
          </p:cNvCxnSpPr>
          <p:nvPr/>
        </p:nvCxnSpPr>
        <p:spPr>
          <a:xfrm>
            <a:off x="7848600" y="1494890"/>
            <a:ext cx="0" cy="7012113"/>
          </a:xfrm>
          <a:prstGeom prst="line">
            <a:avLst/>
          </a:prstGeom>
          <a:ln w="38100">
            <a:solidFill>
              <a:srgbClr val="0077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11B4C91-BCCD-C833-9E5D-0E03592CC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908742"/>
              </p:ext>
            </p:extLst>
          </p:nvPr>
        </p:nvGraphicFramePr>
        <p:xfrm>
          <a:off x="7467600" y="2019300"/>
          <a:ext cx="9982200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B082279-4F3E-6370-18DE-24502C0F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000" y="9959975"/>
            <a:ext cx="2736000" cy="365125"/>
          </a:xfrm>
        </p:spPr>
        <p:txBody>
          <a:bodyPr/>
          <a:lstStyle/>
          <a:p>
            <a:fld id="{D9591B45-E2EB-4838-8C9E-09AD375948BE}" type="datetime1">
              <a:rPr lang="en-US" smtClean="0"/>
              <a:t>3/1/2024</a:t>
            </a:fld>
            <a:endParaRPr lang="en-CA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29C3347-C359-5732-BE85-9D77020E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959975"/>
            <a:ext cx="5976000" cy="365125"/>
          </a:xfrm>
        </p:spPr>
        <p:txBody>
          <a:bodyPr/>
          <a:lstStyle/>
          <a:p>
            <a:r>
              <a:rPr lang="en-US" dirty="0"/>
              <a:t>The Corporation of the Township of Scugog</a:t>
            </a:r>
            <a:endParaRPr lang="en-CA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9338DE-CFA9-1655-758B-803CBF68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59000" y="9959975"/>
            <a:ext cx="2520000" cy="365125"/>
          </a:xfrm>
        </p:spPr>
        <p:txBody>
          <a:bodyPr/>
          <a:lstStyle/>
          <a:p>
            <a:fld id="{E51C8BF9-227C-4E2E-B858-4CE806F1859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38469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</TotalTime>
  <Words>1315</Words>
  <Application>Microsoft Office PowerPoint</Application>
  <PresentationFormat>Custom</PresentationFormat>
  <Paragraphs>446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Bentham</vt:lpstr>
      <vt:lpstr>CF Blackboard Personal</vt:lpstr>
      <vt:lpstr>KG Ten Thousand Reasons</vt:lpstr>
      <vt:lpstr>Arial</vt:lpstr>
      <vt:lpstr>Montserrat</vt:lpstr>
      <vt:lpstr>Courier New</vt:lpstr>
      <vt:lpstr>1_Office Theme</vt:lpstr>
      <vt:lpstr>2_Office Theme</vt:lpstr>
      <vt:lpstr>PowerPoint Presentation</vt:lpstr>
      <vt:lpstr>Presentation Overview</vt:lpstr>
      <vt:lpstr>2023 Key Accomplishments</vt:lpstr>
      <vt:lpstr>PowerPoint Presentation</vt:lpstr>
      <vt:lpstr>PowerPoint Presentation</vt:lpstr>
      <vt:lpstr>Proposed 2024 Budget Increase</vt:lpstr>
      <vt:lpstr>What Do You Get For Your Tax Dollars?</vt:lpstr>
      <vt:lpstr>How Your Tax Dollar is Spent</vt:lpstr>
      <vt:lpstr>PowerPoint Presentation</vt:lpstr>
      <vt:lpstr>PowerPoint Presentation</vt:lpstr>
      <vt:lpstr>PowerPoint Presentation</vt:lpstr>
      <vt:lpstr>PowerPoint Presentation</vt:lpstr>
      <vt:lpstr>2024 Draft Operating Budget</vt:lpstr>
      <vt:lpstr>Roads and Other Infrastructure Annual Levies </vt:lpstr>
      <vt:lpstr>Continuity of Capital Reserve Funds</vt:lpstr>
      <vt:lpstr>PowerPoint Presentation</vt:lpstr>
      <vt:lpstr>Property Tax Impacts</vt:lpstr>
      <vt:lpstr>Where does the Money Come From to Pay for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White Illustrated Doodle Chalk Board Family Matters Church Sunday Sermon Presentation</dc:title>
  <cp:lastModifiedBy>Catherine Nguyen</cp:lastModifiedBy>
  <cp:revision>69</cp:revision>
  <cp:lastPrinted>2024-02-29T14:47:47Z</cp:lastPrinted>
  <dcterms:created xsi:type="dcterms:W3CDTF">2006-08-16T00:00:00Z</dcterms:created>
  <dcterms:modified xsi:type="dcterms:W3CDTF">2024-03-01T18:52:49Z</dcterms:modified>
  <dc:identifier>DAFksWWb8Uw</dc:identifier>
</cp:coreProperties>
</file>