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5" r:id="rId4"/>
  </p:sldMasterIdLst>
  <p:notesMasterIdLst>
    <p:notesMasterId r:id="rId35"/>
  </p:notesMasterIdLst>
  <p:sldIdLst>
    <p:sldId id="256" r:id="rId5"/>
    <p:sldId id="257" r:id="rId6"/>
    <p:sldId id="258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8" r:id="rId15"/>
    <p:sldId id="269" r:id="rId16"/>
    <p:sldId id="270" r:id="rId17"/>
    <p:sldId id="271" r:id="rId18"/>
    <p:sldId id="272" r:id="rId19"/>
    <p:sldId id="274" r:id="rId20"/>
    <p:sldId id="273" r:id="rId21"/>
    <p:sldId id="275" r:id="rId22"/>
    <p:sldId id="276" r:id="rId23"/>
    <p:sldId id="277" r:id="rId24"/>
    <p:sldId id="278" r:id="rId25"/>
    <p:sldId id="280" r:id="rId26"/>
    <p:sldId id="279" r:id="rId27"/>
    <p:sldId id="281" r:id="rId28"/>
    <p:sldId id="282" r:id="rId29"/>
    <p:sldId id="283" r:id="rId30"/>
    <p:sldId id="284" r:id="rId31"/>
    <p:sldId id="285" r:id="rId32"/>
    <p:sldId id="286" r:id="rId33"/>
    <p:sldId id="287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555" autoAdjust="0"/>
    <p:restoredTop sz="86469" autoAdjust="0"/>
  </p:normalViewPr>
  <p:slideViewPr>
    <p:cSldViewPr snapToGrid="0">
      <p:cViewPr varScale="1">
        <p:scale>
          <a:sx n="96" d="100"/>
          <a:sy n="96" d="100"/>
        </p:scale>
        <p:origin x="2370" y="96"/>
      </p:cViewPr>
      <p:guideLst/>
    </p:cSldViewPr>
  </p:slideViewPr>
  <p:outlineViewPr>
    <p:cViewPr>
      <p:scale>
        <a:sx n="33" d="100"/>
        <a:sy n="33" d="100"/>
      </p:scale>
      <p:origin x="0" y="-5266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\\sfile002\centralshare$\FINANCE\F05%20-%20Budgets%20and%20Estimates\2024\Operating%202024\Supporting%20Documents,%20Reports,%20Graphs\2022%20FIR%20Comparisons.xlsx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file:///\\sfile002\centralshare$\FINANCE\F05%20-%20Budgets%20and%20Estimates\2024\Operating%202024\Supporting%20Documents,%20Reports,%20Graphs\2022%20FIR%20Comparisons.xlsx" TargetMode="External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sfile002\centralshare$\FINANCE\F05%20-%20Budgets%20and%20Estimates\2024\Capital%202024\Supporting%20Documents,%20Reports,%20Graphs\2024%20Capital%20Budget%20Graphs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\\sfile002\centralshare$\FINANCE\F05%20-%20Budgets%20and%20Estimates\2024\Operating%202024\Presentation%20Documents\2024%20Graphs%20for%20presentation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\\sfile002\centralshare$\FINANCE\F05%20-%20Budgets%20and%20Estimates\2024\Operating%202024\Presentation%20Documents\2024%20Graphs%20for%20presentation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\\sfile002\centralshare$\FINANCE\F05%20-%20Budgets%20and%20Estimates\2023\Operating%202023\Presentation%20Documents\2023%20Graphs%20for%20presentation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\\sfile002\centralshare$\FINANCE\F05%20-%20Budgets%20and%20Estimates\2024\Operating%202024\Presentation%20Documents\2024%20Graphs%20for%20presentation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\\sfile002\centralshare$\FINANCE\F05%20-%20Budgets%20and%20Estimates\2024\Operating%202024\Presentation%20Documents\2024%20Graphs%20for%20presentation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\\sfile002\centralshare$\FINANCE\F05%20-%20Budgets%20and%20Estimates\2024\Operating%202024\Presentation%20Documents\2024%20Graphs%20for%20presentation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\\sfile002\centralshare$\FINANCE\F05%20-%20Budgets%20and%20Estimates\2024\Operating%202024\Presentation%20Documents\2024%20Graphs%20for%20presentation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spPr>
            <a:ln>
              <a:noFill/>
            </a:ln>
          </c:spPr>
          <c:dPt>
            <c:idx val="0"/>
            <c:bubble3D val="0"/>
            <c:spPr>
              <a:solidFill>
                <a:srgbClr val="008000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5462-404A-8748-85C7F89C5AC8}"/>
              </c:ext>
            </c:extLst>
          </c:dPt>
          <c:dPt>
            <c:idx val="1"/>
            <c:bubble3D val="0"/>
            <c:spPr>
              <a:solidFill>
                <a:srgbClr val="9BBB59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5462-404A-8748-85C7F89C5AC8}"/>
              </c:ext>
            </c:extLst>
          </c:dPt>
          <c:dPt>
            <c:idx val="2"/>
            <c:bubble3D val="0"/>
            <c:spPr>
              <a:solidFill>
                <a:srgbClr val="8064A2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5462-404A-8748-85C7F89C5AC8}"/>
              </c:ext>
            </c:extLst>
          </c:dPt>
          <c:dPt>
            <c:idx val="3"/>
            <c:bubble3D val="0"/>
            <c:spPr>
              <a:solidFill>
                <a:srgbClr val="5236CA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5462-404A-8748-85C7F89C5AC8}"/>
              </c:ext>
            </c:extLst>
          </c:dPt>
          <c:dPt>
            <c:idx val="4"/>
            <c:bubble3D val="0"/>
            <c:spPr>
              <a:solidFill>
                <a:srgbClr val="59514B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5462-404A-8748-85C7F89C5AC8}"/>
              </c:ext>
            </c:extLst>
          </c:dPt>
          <c:dPt>
            <c:idx val="5"/>
            <c:bubble3D val="0"/>
            <c:spPr>
              <a:solidFill>
                <a:srgbClr val="122C50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5462-404A-8748-85C7F89C5AC8}"/>
              </c:ext>
            </c:extLst>
          </c:dPt>
          <c:dPt>
            <c:idx val="6"/>
            <c:bubble3D val="0"/>
            <c:spPr>
              <a:solidFill>
                <a:srgbClr val="31559B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5462-404A-8748-85C7F89C5AC8}"/>
              </c:ext>
            </c:extLst>
          </c:dPt>
          <c:dPt>
            <c:idx val="7"/>
            <c:bubble3D val="0"/>
            <c:spPr>
              <a:solidFill>
                <a:srgbClr val="0077C4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F-5462-404A-8748-85C7F89C5AC8}"/>
              </c:ext>
            </c:extLst>
          </c:dPt>
          <c:dPt>
            <c:idx val="8"/>
            <c:bubble3D val="0"/>
            <c:spPr>
              <a:solidFill>
                <a:srgbClr val="95B3D7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1-5462-404A-8748-85C7F89C5AC8}"/>
              </c:ext>
            </c:extLst>
          </c:dPt>
          <c:dLbls>
            <c:dLbl>
              <c:idx val="0"/>
              <c:tx>
                <c:rich>
                  <a:bodyPr rot="0" spcFirstLastPara="1" vertOverflow="clip" horzOverflow="clip" vert="horz" wrap="square" lIns="36576" tIns="18288" rIns="36576" bIns="18288" anchor="ctr" anchorCtr="1">
                    <a:spAutoFit/>
                  </a:bodyPr>
                  <a:lstStyle/>
                  <a:p>
                    <a:pPr>
                      <a:defRPr sz="1000" b="1" i="0" u="none" strike="noStrike" kern="1200" baseline="0">
                        <a:solidFill>
                          <a:schemeClr val="tx1"/>
                        </a:solidFill>
                        <a:latin typeface="Montserrat" panose="00000500000000000000" pitchFamily="2" charset="0"/>
                        <a:ea typeface="+mn-ea"/>
                        <a:cs typeface="+mn-cs"/>
                      </a:defRPr>
                    </a:pPr>
                    <a:fld id="{F1EA57FD-75E0-4C63-A33A-F6C4AE2616FA}" type="CATEGORYNAME">
                      <a:rPr lang="en-US">
                        <a:latin typeface="Montserrat" panose="00000500000000000000" pitchFamily="2" charset="0"/>
                      </a:rPr>
                      <a:pPr>
                        <a:defRPr>
                          <a:latin typeface="Montserrat" panose="00000500000000000000" pitchFamily="2" charset="0"/>
                        </a:defRPr>
                      </a:pPr>
                      <a:t>[CATEGORY NAME]</a:t>
                    </a:fld>
                    <a:r>
                      <a:rPr lang="en-US">
                        <a:latin typeface="Montserrat" panose="00000500000000000000" pitchFamily="2" charset="0"/>
                      </a:rPr>
                      <a:t>
2¢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tx1"/>
                      </a:solidFill>
                      <a:latin typeface="Montserrat" panose="00000500000000000000" pitchFamily="2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5462-404A-8748-85C7F89C5AC8}"/>
                </c:ext>
              </c:extLst>
            </c:dLbl>
            <c:dLbl>
              <c:idx val="1"/>
              <c:layout>
                <c:manualLayout>
                  <c:x val="5.0864449169747909E-2"/>
                  <c:y val="3.5064648028931924E-3"/>
                </c:manualLayout>
              </c:layout>
              <c:tx>
                <c:rich>
                  <a:bodyPr rot="0" spcFirstLastPara="1" vertOverflow="clip" horzOverflow="clip" vert="horz" wrap="square" lIns="36576" tIns="18288" rIns="36576" bIns="18288" anchor="ctr" anchorCtr="1">
                    <a:spAutoFit/>
                  </a:bodyPr>
                  <a:lstStyle/>
                  <a:p>
                    <a:pPr>
                      <a:defRPr sz="1000" b="1" i="0" u="none" strike="noStrike" kern="1200" baseline="0">
                        <a:solidFill>
                          <a:schemeClr val="tx1"/>
                        </a:solidFill>
                        <a:latin typeface="Montserrat" panose="00000500000000000000" pitchFamily="2" charset="0"/>
                        <a:ea typeface="+mn-ea"/>
                        <a:cs typeface="+mn-cs"/>
                      </a:defRPr>
                    </a:pPr>
                    <a:fld id="{7F2FC976-9613-41C1-95F0-F4D1EA859240}" type="CATEGORYNAME">
                      <a:rPr lang="en-US">
                        <a:latin typeface="Montserrat" panose="00000500000000000000" pitchFamily="2" charset="0"/>
                      </a:rPr>
                      <a:pPr>
                        <a:defRPr>
                          <a:latin typeface="Montserrat" panose="00000500000000000000" pitchFamily="2" charset="0"/>
                        </a:defRPr>
                      </a:pPr>
                      <a:t>[CATEGORY NAME]</a:t>
                    </a:fld>
                    <a:r>
                      <a:rPr lang="en-US">
                        <a:latin typeface="Montserrat" panose="00000500000000000000" pitchFamily="2" charset="0"/>
                      </a:rPr>
                      <a:t>
5¢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tx1"/>
                      </a:solidFill>
                      <a:latin typeface="Montserrat" panose="00000500000000000000" pitchFamily="2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5462-404A-8748-85C7F89C5AC8}"/>
                </c:ext>
              </c:extLst>
            </c:dLbl>
            <c:dLbl>
              <c:idx val="2"/>
              <c:layout>
                <c:manualLayout>
                  <c:x val="3.6518066070588315E-2"/>
                  <c:y val="1.402585921157277E-2"/>
                </c:manualLayout>
              </c:layout>
              <c:tx>
                <c:rich>
                  <a:bodyPr rot="0" spcFirstLastPara="1" vertOverflow="clip" horzOverflow="clip" vert="horz" wrap="square" lIns="36576" tIns="18288" rIns="36576" bIns="18288" anchor="ctr" anchorCtr="1">
                    <a:spAutoFit/>
                  </a:bodyPr>
                  <a:lstStyle/>
                  <a:p>
                    <a:pPr>
                      <a:defRPr sz="1000" b="1" i="0" u="none" strike="noStrike" kern="1200" baseline="0">
                        <a:solidFill>
                          <a:schemeClr val="tx1"/>
                        </a:solidFill>
                        <a:latin typeface="Montserrat" panose="00000500000000000000" pitchFamily="2" charset="0"/>
                        <a:ea typeface="+mn-ea"/>
                        <a:cs typeface="+mn-cs"/>
                      </a:defRPr>
                    </a:pPr>
                    <a:fld id="{5115B64B-9DF4-4D7E-8638-4403E2B84A35}" type="CATEGORYNAME">
                      <a:rPr lang="en-US">
                        <a:latin typeface="Montserrat" panose="00000500000000000000" pitchFamily="2" charset="0"/>
                      </a:rPr>
                      <a:pPr>
                        <a:defRPr>
                          <a:latin typeface="Montserrat" panose="00000500000000000000" pitchFamily="2" charset="0"/>
                        </a:defRPr>
                      </a:pPr>
                      <a:t>[CATEGORY NAME]</a:t>
                    </a:fld>
                    <a:r>
                      <a:rPr lang="en-US">
                        <a:latin typeface="Montserrat" panose="00000500000000000000" pitchFamily="2" charset="0"/>
                      </a:rPr>
                      <a:t>
6¢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tx1"/>
                      </a:solidFill>
                      <a:latin typeface="Montserrat" panose="00000500000000000000" pitchFamily="2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5462-404A-8748-85C7F89C5AC8}"/>
                </c:ext>
              </c:extLst>
            </c:dLbl>
            <c:dLbl>
              <c:idx val="3"/>
              <c:layout>
                <c:manualLayout>
                  <c:x val="3.3909632779832007E-2"/>
                  <c:y val="1.9285556415912557E-2"/>
                </c:manualLayout>
              </c:layout>
              <c:tx>
                <c:rich>
                  <a:bodyPr rot="0" spcFirstLastPara="1" vertOverflow="clip" horzOverflow="clip" vert="horz" wrap="square" lIns="36576" tIns="18288" rIns="36576" bIns="18288" anchor="ctr" anchorCtr="1">
                    <a:spAutoFit/>
                  </a:bodyPr>
                  <a:lstStyle/>
                  <a:p>
                    <a:pPr>
                      <a:defRPr sz="1000" b="1" i="0" u="none" strike="noStrike" kern="1200" baseline="0">
                        <a:solidFill>
                          <a:schemeClr val="tx1"/>
                        </a:solidFill>
                        <a:latin typeface="Montserrat" panose="00000500000000000000" pitchFamily="2" charset="0"/>
                        <a:ea typeface="+mn-ea"/>
                        <a:cs typeface="+mn-cs"/>
                      </a:defRPr>
                    </a:pPr>
                    <a:fld id="{8667F81C-82F1-45D8-A674-A3DA6A2F54D0}" type="CATEGORYNAME">
                      <a:rPr lang="en-US">
                        <a:latin typeface="Montserrat" panose="00000500000000000000" pitchFamily="2" charset="0"/>
                      </a:rPr>
                      <a:pPr>
                        <a:defRPr>
                          <a:latin typeface="Montserrat" panose="00000500000000000000" pitchFamily="2" charset="0"/>
                        </a:defRPr>
                      </a:pPr>
                      <a:t>[CATEGORY NAME]</a:t>
                    </a:fld>
                    <a:r>
                      <a:rPr lang="en-US">
                        <a:latin typeface="Montserrat" panose="00000500000000000000" pitchFamily="2" charset="0"/>
                      </a:rPr>
                      <a:t> 2¢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tx1"/>
                      </a:solidFill>
                      <a:latin typeface="Montserrat" panose="00000500000000000000" pitchFamily="2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5462-404A-8748-85C7F89C5AC8}"/>
                </c:ext>
              </c:extLst>
            </c:dLbl>
            <c:dLbl>
              <c:idx val="4"/>
              <c:layout>
                <c:manualLayout>
                  <c:x val="2.7388549552941139E-2"/>
                  <c:y val="7.7213597407866597E-2"/>
                </c:manualLayout>
              </c:layout>
              <c:tx>
                <c:rich>
                  <a:bodyPr rot="0" spcFirstLastPara="1" vertOverflow="clip" horzOverflow="clip" vert="horz" wrap="square" lIns="36576" tIns="18288" rIns="36576" bIns="18288" anchor="ctr" anchorCtr="1">
                    <a:spAutoFit/>
                  </a:bodyPr>
                  <a:lstStyle/>
                  <a:p>
                    <a:pPr>
                      <a:defRPr sz="1000" b="1" i="0" u="none" strike="noStrike" kern="1200" baseline="0">
                        <a:solidFill>
                          <a:schemeClr val="tx1"/>
                        </a:solidFill>
                        <a:latin typeface="Montserrat" panose="00000500000000000000" pitchFamily="2" charset="0"/>
                        <a:ea typeface="+mn-ea"/>
                        <a:cs typeface="+mn-cs"/>
                      </a:defRPr>
                    </a:pPr>
                    <a:fld id="{EC6051B0-B562-43B3-B96B-68D7F6BD2F5C}" type="CATEGORYNAME">
                      <a:rPr lang="en-US">
                        <a:latin typeface="Montserrat" panose="00000500000000000000" pitchFamily="2" charset="0"/>
                      </a:rPr>
                      <a:pPr>
                        <a:defRPr>
                          <a:latin typeface="Montserrat" panose="00000500000000000000" pitchFamily="2" charset="0"/>
                        </a:defRPr>
                      </a:pPr>
                      <a:t>[CATEGORY NAME]</a:t>
                    </a:fld>
                    <a:r>
                      <a:rPr lang="en-US">
                        <a:latin typeface="Montserrat" panose="00000500000000000000" pitchFamily="2" charset="0"/>
                      </a:rPr>
                      <a:t>
12¢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tx1"/>
                      </a:solidFill>
                      <a:latin typeface="Montserrat" panose="00000500000000000000" pitchFamily="2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5462-404A-8748-85C7F89C5AC8}"/>
                </c:ext>
              </c:extLst>
            </c:dLbl>
            <c:dLbl>
              <c:idx val="5"/>
              <c:layout>
                <c:manualLayout>
                  <c:x val="0.41168799212598423"/>
                  <c:y val="-0.11919661178716308"/>
                </c:manualLayout>
              </c:layout>
              <c:tx>
                <c:rich>
                  <a:bodyPr rot="0" spcFirstLastPara="1" vertOverflow="clip" horzOverflow="clip" vert="horz" wrap="square" lIns="36576" tIns="18288" rIns="36576" bIns="18288" anchor="ctr" anchorCtr="1">
                    <a:spAutoFit/>
                  </a:bodyPr>
                  <a:lstStyle/>
                  <a:p>
                    <a:pPr>
                      <a:defRPr sz="1000" b="1" i="0" u="none" strike="noStrike" kern="1200" baseline="0">
                        <a:solidFill>
                          <a:schemeClr val="tx1"/>
                        </a:solidFill>
                        <a:latin typeface="Montserrat" panose="00000500000000000000" pitchFamily="2" charset="0"/>
                        <a:ea typeface="+mn-ea"/>
                        <a:cs typeface="+mn-cs"/>
                      </a:defRPr>
                    </a:pPr>
                    <a:fld id="{79D9CB0F-C1DB-44DD-BAD4-E57542B925AB}" type="CATEGORYNAME">
                      <a:rPr lang="en-US">
                        <a:latin typeface="Montserrat" panose="00000500000000000000" pitchFamily="2" charset="0"/>
                      </a:rPr>
                      <a:pPr>
                        <a:defRPr>
                          <a:latin typeface="Montserrat" panose="00000500000000000000" pitchFamily="2" charset="0"/>
                        </a:defRPr>
                      </a:pPr>
                      <a:t>[CATEGORY NAME]</a:t>
                    </a:fld>
                    <a:r>
                      <a:rPr lang="en-US">
                        <a:latin typeface="Montserrat" panose="00000500000000000000" pitchFamily="2" charset="0"/>
                      </a:rPr>
                      <a:t>
49¢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tx1"/>
                      </a:solidFill>
                      <a:latin typeface="Montserrat" panose="00000500000000000000" pitchFamily="2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5462-404A-8748-85C7F89C5AC8}"/>
                </c:ext>
              </c:extLst>
            </c:dLbl>
            <c:dLbl>
              <c:idx val="6"/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000" b="1" i="0" u="none" strike="noStrike" kern="1200" spc="0" baseline="0">
                        <a:solidFill>
                          <a:schemeClr val="tx1"/>
                        </a:solidFill>
                        <a:latin typeface="Montserrat" panose="00000500000000000000" pitchFamily="2" charset="0"/>
                        <a:ea typeface="+mn-ea"/>
                        <a:cs typeface="+mn-cs"/>
                      </a:defRPr>
                    </a:pPr>
                    <a:fld id="{8A48A304-EA9B-484D-B306-02085F5FF9E7}" type="CATEGORYNAME">
                      <a:rPr lang="en-US">
                        <a:latin typeface="Montserrat" panose="00000500000000000000" pitchFamily="2" charset="0"/>
                      </a:rPr>
                      <a:pPr>
                        <a:defRPr>
                          <a:latin typeface="Montserrat" panose="00000500000000000000" pitchFamily="2" charset="0"/>
                        </a:defRPr>
                      </a:pPr>
                      <a:t>[CATEGORY NAME]</a:t>
                    </a:fld>
                    <a:r>
                      <a:rPr lang="en-US">
                        <a:latin typeface="Montserrat" panose="00000500000000000000" pitchFamily="2" charset="0"/>
                      </a:rPr>
                      <a:t> 13¢
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000" b="1" i="0" u="none" strike="noStrike" kern="1200" spc="0" baseline="0">
                      <a:solidFill>
                        <a:schemeClr val="tx1"/>
                      </a:solidFill>
                      <a:latin typeface="Montserrat" panose="00000500000000000000" pitchFamily="2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D-5462-404A-8748-85C7F89C5AC8}"/>
                </c:ext>
              </c:extLst>
            </c:dLbl>
            <c:dLbl>
              <c:idx val="7"/>
              <c:layout>
                <c:manualLayout>
                  <c:x val="-5.2168665815126164E-2"/>
                  <c:y val="1.4025859211572773E-2"/>
                </c:manualLayout>
              </c:layout>
              <c:tx>
                <c:rich>
                  <a:bodyPr rot="0" spcFirstLastPara="1" vertOverflow="clip" horzOverflow="clip" vert="horz" wrap="square" lIns="36576" tIns="18288" rIns="36576" bIns="18288" anchor="ctr" anchorCtr="1">
                    <a:spAutoFit/>
                  </a:bodyPr>
                  <a:lstStyle/>
                  <a:p>
                    <a:pPr>
                      <a:defRPr sz="1000" b="1" i="0" u="none" strike="noStrike" kern="1200" baseline="0">
                        <a:solidFill>
                          <a:schemeClr val="tx1"/>
                        </a:solidFill>
                        <a:latin typeface="Montserrat" panose="00000500000000000000" pitchFamily="2" charset="0"/>
                        <a:ea typeface="+mn-ea"/>
                        <a:cs typeface="+mn-cs"/>
                      </a:defRPr>
                    </a:pPr>
                    <a:fld id="{D8F8A6F4-C595-4FF5-8E9E-99C78DD083E2}" type="CATEGORYNAME">
                      <a:rPr lang="en-US">
                        <a:latin typeface="Montserrat" panose="00000500000000000000" pitchFamily="2" charset="0"/>
                      </a:rPr>
                      <a:pPr>
                        <a:defRPr>
                          <a:latin typeface="Montserrat" panose="00000500000000000000" pitchFamily="2" charset="0"/>
                        </a:defRPr>
                      </a:pPr>
                      <a:t>[CATEGORY NAME]</a:t>
                    </a:fld>
                    <a:r>
                      <a:rPr lang="en-US">
                        <a:latin typeface="Montserrat" panose="00000500000000000000" pitchFamily="2" charset="0"/>
                      </a:rPr>
                      <a:t>
6¢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tx1"/>
                      </a:solidFill>
                      <a:latin typeface="Montserrat" panose="00000500000000000000" pitchFamily="2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F-5462-404A-8748-85C7F89C5AC8}"/>
                </c:ext>
              </c:extLst>
            </c:dLbl>
            <c:dLbl>
              <c:idx val="8"/>
              <c:layout>
                <c:manualLayout>
                  <c:x val="-4.6951799233613548E-2"/>
                  <c:y val="-3.7657223186346655E-3"/>
                </c:manualLayout>
              </c:layout>
              <c:tx>
                <c:rich>
                  <a:bodyPr rot="0" spcFirstLastPara="1" vertOverflow="clip" horzOverflow="clip" vert="horz" wrap="square" lIns="36576" tIns="18288" rIns="36576" bIns="18288" anchor="ctr" anchorCtr="1">
                    <a:spAutoFit/>
                  </a:bodyPr>
                  <a:lstStyle/>
                  <a:p>
                    <a:pPr>
                      <a:defRPr sz="1000" b="1" i="0" u="none" strike="noStrike" kern="1200" baseline="0">
                        <a:solidFill>
                          <a:schemeClr val="tx1"/>
                        </a:solidFill>
                        <a:latin typeface="Montserrat" panose="00000500000000000000" pitchFamily="2" charset="0"/>
                        <a:ea typeface="+mn-ea"/>
                        <a:cs typeface="+mn-cs"/>
                      </a:defRPr>
                    </a:pPr>
                    <a:fld id="{666CB910-890B-4B5B-9CA7-8E67143109CB}" type="CATEGORYNAME">
                      <a:rPr lang="en-US">
                        <a:latin typeface="Montserrat" panose="00000500000000000000" pitchFamily="2" charset="0"/>
                      </a:rPr>
                      <a:pPr>
                        <a:defRPr>
                          <a:latin typeface="Montserrat" panose="00000500000000000000" pitchFamily="2" charset="0"/>
                        </a:defRPr>
                      </a:pPr>
                      <a:t>[CATEGORY NAME]</a:t>
                    </a:fld>
                    <a:r>
                      <a:rPr lang="en-US">
                        <a:latin typeface="Montserrat" panose="00000500000000000000" pitchFamily="2" charset="0"/>
                      </a:rPr>
                      <a:t>
5¢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tx1"/>
                      </a:solidFill>
                      <a:latin typeface="Montserrat" panose="00000500000000000000" pitchFamily="2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1-5462-404A-8748-85C7F89C5AC8}"/>
                </c:ext>
              </c:extLst>
            </c:dLbl>
            <c:spPr>
              <a:noFill/>
              <a:ln>
                <a:noFill/>
              </a:ln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/>
                    </a:solidFill>
                    <a:latin typeface="Montserrat" panose="00000500000000000000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Sheet3!$B$2:$B$10</c:f>
              <c:strCache>
                <c:ptCount val="9"/>
                <c:pt idx="0">
                  <c:v>Finance</c:v>
                </c:pt>
                <c:pt idx="1">
                  <c:v>Office of CAO </c:v>
                </c:pt>
                <c:pt idx="2">
                  <c:v>Corporate Services</c:v>
                </c:pt>
                <c:pt idx="3">
                  <c:v>Mayor and Council</c:v>
                </c:pt>
                <c:pt idx="4">
                  <c:v>Fire and Emergency Services</c:v>
                </c:pt>
                <c:pt idx="5">
                  <c:v>Public Works and Infrastructure Services</c:v>
                </c:pt>
                <c:pt idx="6">
                  <c:v>Community Services</c:v>
                </c:pt>
                <c:pt idx="7">
                  <c:v>Development Services</c:v>
                </c:pt>
                <c:pt idx="8">
                  <c:v>Library</c:v>
                </c:pt>
              </c:strCache>
            </c:strRef>
          </c:cat>
          <c:val>
            <c:numRef>
              <c:f>Sheet3!$C$2:$C$10</c:f>
              <c:numCache>
                <c:formatCode>General</c:formatCode>
                <c:ptCount val="9"/>
                <c:pt idx="0">
                  <c:v>68500</c:v>
                </c:pt>
                <c:pt idx="1">
                  <c:v>846100</c:v>
                </c:pt>
                <c:pt idx="2">
                  <c:v>1387500</c:v>
                </c:pt>
                <c:pt idx="3">
                  <c:v>369400</c:v>
                </c:pt>
                <c:pt idx="4">
                  <c:v>2116500</c:v>
                </c:pt>
                <c:pt idx="5">
                  <c:v>9930510</c:v>
                </c:pt>
                <c:pt idx="6">
                  <c:v>2531300</c:v>
                </c:pt>
                <c:pt idx="7">
                  <c:v>1252000</c:v>
                </c:pt>
                <c:pt idx="8">
                  <c:v>790200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5462-404A-8748-85C7F89C5AC8}"/>
            </c:ext>
          </c:extLst>
        </c:ser>
        <c:ser>
          <c:idx val="1"/>
          <c:order val="1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4-5462-404A-8748-85C7F89C5AC8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6-5462-404A-8748-85C7F89C5AC8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8-5462-404A-8748-85C7F89C5AC8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A-5462-404A-8748-85C7F89C5AC8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C-5462-404A-8748-85C7F89C5AC8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E-5462-404A-8748-85C7F89C5AC8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0-5462-404A-8748-85C7F89C5AC8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2-5462-404A-8748-85C7F89C5AC8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4-5462-404A-8748-85C7F89C5AC8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000" b="1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4-5462-404A-8748-85C7F89C5AC8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000" b="1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6-5462-404A-8748-85C7F89C5AC8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000" b="1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8-5462-404A-8748-85C7F89C5AC8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000" b="1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A-5462-404A-8748-85C7F89C5AC8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000" b="1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C-5462-404A-8748-85C7F89C5AC8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000" b="1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E-5462-404A-8748-85C7F89C5AC8}"/>
                </c:ext>
              </c:extLst>
            </c:dLbl>
            <c:dLbl>
              <c:idx val="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000" b="1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0-5462-404A-8748-85C7F89C5AC8}"/>
                </c:ext>
              </c:extLst>
            </c:dLbl>
            <c:dLbl>
              <c:idx val="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000" b="1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2-5462-404A-8748-85C7F89C5AC8}"/>
                </c:ext>
              </c:extLst>
            </c:dLbl>
            <c:dLbl>
              <c:idx val="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000" b="1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4-5462-404A-8748-85C7F89C5AC8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Sheet3!$B$2:$B$10</c:f>
              <c:strCache>
                <c:ptCount val="9"/>
                <c:pt idx="0">
                  <c:v>Finance</c:v>
                </c:pt>
                <c:pt idx="1">
                  <c:v>Office of CAO </c:v>
                </c:pt>
                <c:pt idx="2">
                  <c:v>Corporate Services</c:v>
                </c:pt>
                <c:pt idx="3">
                  <c:v>Mayor and Council</c:v>
                </c:pt>
                <c:pt idx="4">
                  <c:v>Fire and Emergency Services</c:v>
                </c:pt>
                <c:pt idx="5">
                  <c:v>Public Works and Infrastructure Services</c:v>
                </c:pt>
                <c:pt idx="6">
                  <c:v>Community Services</c:v>
                </c:pt>
                <c:pt idx="7">
                  <c:v>Development Services</c:v>
                </c:pt>
                <c:pt idx="8">
                  <c:v>Library</c:v>
                </c:pt>
              </c:strCache>
            </c:strRef>
          </c:cat>
          <c:val>
            <c:numRef>
              <c:f>Sheet3!$D$2:$D$10</c:f>
              <c:numCache>
                <c:formatCode>_("$"* #,##0.00_);_("$"* \(#,##0.00\);_("$"* "-"??_);_(@_)</c:formatCode>
                <c:ptCount val="9"/>
                <c:pt idx="0">
                  <c:v>3.5506927479303607E-3</c:v>
                </c:pt>
                <c:pt idx="1">
                  <c:v>4.3857534803268296E-2</c:v>
                </c:pt>
                <c:pt idx="2">
                  <c:v>7.1920966244574822E-2</c:v>
                </c:pt>
                <c:pt idx="3">
                  <c:v>1.9147823373510588E-2</c:v>
                </c:pt>
                <c:pt idx="4">
                  <c:v>0.10970863067145414</c:v>
                </c:pt>
                <c:pt idx="5">
                  <c:v>0.51474729693795518</c:v>
                </c:pt>
                <c:pt idx="6">
                  <c:v>0.13120975989541783</c:v>
                </c:pt>
                <c:pt idx="7">
                  <c:v>6.4897333144654179E-2</c:v>
                </c:pt>
                <c:pt idx="8">
                  <c:v>4.0959962181234613E-2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5-5462-404A-8748-85C7F89C5AC8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0" i="0" u="none" strike="noStrike" kern="1200" spc="0" baseline="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r>
              <a:rPr lang="en-US" sz="1200"/>
              <a:t>Taxes as a Percentage of Household Income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spc="0" baseline="0">
              <a:solidFill>
                <a:schemeClr val="tx1"/>
              </a:solidFill>
              <a:latin typeface="Montserrat" panose="00000500000000000000" pitchFamily="2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Sheet1!$B$47</c:f>
              <c:strCache>
                <c:ptCount val="1"/>
                <c:pt idx="0">
                  <c:v>Lower Tier Taxes as a Percentage of Household Income</c:v>
                </c:pt>
              </c:strCache>
            </c:strRef>
          </c:tx>
          <c:spPr>
            <a:solidFill>
              <a:srgbClr val="008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tx1"/>
                    </a:solidFill>
                    <a:latin typeface="Montserrat" panose="00000500000000000000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Sheet1!$A$48:$A$62</c:f>
              <c:strCache>
                <c:ptCount val="15"/>
                <c:pt idx="0">
                  <c:v>Scugog</c:v>
                </c:pt>
                <c:pt idx="1">
                  <c:v>Springwater</c:v>
                </c:pt>
                <c:pt idx="2">
                  <c:v>King</c:v>
                </c:pt>
                <c:pt idx="3">
                  <c:v>East Gwillimbury</c:v>
                </c:pt>
                <c:pt idx="4">
                  <c:v>Whitchurch-Stouffville</c:v>
                </c:pt>
                <c:pt idx="5">
                  <c:v>Georgina</c:v>
                </c:pt>
                <c:pt idx="6">
                  <c:v>Halton Hills</c:v>
                </c:pt>
                <c:pt idx="7">
                  <c:v>Caledon</c:v>
                </c:pt>
                <c:pt idx="8">
                  <c:v>Brock</c:v>
                </c:pt>
                <c:pt idx="9">
                  <c:v>Woolwich</c:v>
                </c:pt>
                <c:pt idx="10">
                  <c:v>Whitby</c:v>
                </c:pt>
                <c:pt idx="11">
                  <c:v>Oshawa</c:v>
                </c:pt>
                <c:pt idx="12">
                  <c:v>Ajax</c:v>
                </c:pt>
                <c:pt idx="13">
                  <c:v>Clarington</c:v>
                </c:pt>
                <c:pt idx="14">
                  <c:v>Average</c:v>
                </c:pt>
              </c:strCache>
            </c:strRef>
          </c:cat>
          <c:val>
            <c:numRef>
              <c:f>Sheet1!$B$48:$B$62</c:f>
              <c:numCache>
                <c:formatCode>0.00%</c:formatCode>
                <c:ptCount val="15"/>
                <c:pt idx="0">
                  <c:v>9.5841484629238128E-3</c:v>
                </c:pt>
                <c:pt idx="1">
                  <c:v>6.6049203245792153E-3</c:v>
                </c:pt>
                <c:pt idx="2">
                  <c:v>1.0236481191785126E-2</c:v>
                </c:pt>
                <c:pt idx="3">
                  <c:v>9.7378229007736381E-3</c:v>
                </c:pt>
                <c:pt idx="4">
                  <c:v>1.2005485079603664E-2</c:v>
                </c:pt>
                <c:pt idx="5">
                  <c:v>1.7807736721948551E-2</c:v>
                </c:pt>
                <c:pt idx="6">
                  <c:v>1.1296272014784595E-2</c:v>
                </c:pt>
                <c:pt idx="7">
                  <c:v>1.2100208729039016E-2</c:v>
                </c:pt>
                <c:pt idx="8">
                  <c:v>1.0441659156397417E-2</c:v>
                </c:pt>
                <c:pt idx="9">
                  <c:v>5.5397460417676431E-3</c:v>
                </c:pt>
                <c:pt idx="10">
                  <c:v>1.1068649299295205E-2</c:v>
                </c:pt>
                <c:pt idx="11">
                  <c:v>1.9505077110495782E-2</c:v>
                </c:pt>
                <c:pt idx="12">
                  <c:v>1.0603848624561438E-2</c:v>
                </c:pt>
                <c:pt idx="13">
                  <c:v>9.5979302770444249E-3</c:v>
                </c:pt>
                <c:pt idx="14">
                  <c:v>1.0408665728999966E-2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6F0-4688-BAFD-D4C2652ECC61}"/>
            </c:ext>
          </c:extLst>
        </c:ser>
        <c:ser>
          <c:idx val="1"/>
          <c:order val="1"/>
          <c:tx>
            <c:strRef>
              <c:f>Sheet1!$C$47</c:f>
              <c:strCache>
                <c:ptCount val="1"/>
                <c:pt idx="0">
                  <c:v>Total Tax as a Percentage of Household Income</c:v>
                </c:pt>
              </c:strCache>
            </c:strRef>
          </c:tx>
          <c:spPr>
            <a:solidFill>
              <a:srgbClr val="0077C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tx1"/>
                    </a:solidFill>
                    <a:latin typeface="Montserrat" panose="00000500000000000000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Sheet1!$A$48:$A$62</c:f>
              <c:strCache>
                <c:ptCount val="15"/>
                <c:pt idx="0">
                  <c:v>Scugog</c:v>
                </c:pt>
                <c:pt idx="1">
                  <c:v>Springwater</c:v>
                </c:pt>
                <c:pt idx="2">
                  <c:v>King</c:v>
                </c:pt>
                <c:pt idx="3">
                  <c:v>East Gwillimbury</c:v>
                </c:pt>
                <c:pt idx="4">
                  <c:v>Whitchurch-Stouffville</c:v>
                </c:pt>
                <c:pt idx="5">
                  <c:v>Georgina</c:v>
                </c:pt>
                <c:pt idx="6">
                  <c:v>Halton Hills</c:v>
                </c:pt>
                <c:pt idx="7">
                  <c:v>Caledon</c:v>
                </c:pt>
                <c:pt idx="8">
                  <c:v>Brock</c:v>
                </c:pt>
                <c:pt idx="9">
                  <c:v>Woolwich</c:v>
                </c:pt>
                <c:pt idx="10">
                  <c:v>Whitby</c:v>
                </c:pt>
                <c:pt idx="11">
                  <c:v>Oshawa</c:v>
                </c:pt>
                <c:pt idx="12">
                  <c:v>Ajax</c:v>
                </c:pt>
                <c:pt idx="13">
                  <c:v>Clarington</c:v>
                </c:pt>
                <c:pt idx="14">
                  <c:v>Average</c:v>
                </c:pt>
              </c:strCache>
            </c:strRef>
          </c:cat>
          <c:val>
            <c:numRef>
              <c:f>Sheet1!$C$48:$C$62</c:f>
              <c:numCache>
                <c:formatCode>0.00%</c:formatCode>
                <c:ptCount val="15"/>
                <c:pt idx="0">
                  <c:v>3.1742798022166958E-2</c:v>
                </c:pt>
                <c:pt idx="1">
                  <c:v>1.3588970359968176E-2</c:v>
                </c:pt>
                <c:pt idx="2">
                  <c:v>2.6296216965067957E-2</c:v>
                </c:pt>
                <c:pt idx="3">
                  <c:v>2.5313332015735435E-2</c:v>
                </c:pt>
                <c:pt idx="4">
                  <c:v>2.6588148194723486E-2</c:v>
                </c:pt>
                <c:pt idx="5">
                  <c:v>3.421258726434815E-2</c:v>
                </c:pt>
                <c:pt idx="6">
                  <c:v>2.3541800103249747E-2</c:v>
                </c:pt>
                <c:pt idx="7">
                  <c:v>2.5669256075925385E-2</c:v>
                </c:pt>
                <c:pt idx="8">
                  <c:v>2.5382936106922126E-2</c:v>
                </c:pt>
                <c:pt idx="9">
                  <c:v>2.0547500625095368E-2</c:v>
                </c:pt>
                <c:pt idx="10">
                  <c:v>2.9845629634645533E-2</c:v>
                </c:pt>
                <c:pt idx="11">
                  <c:v>4.5151508741853308E-2</c:v>
                </c:pt>
                <c:pt idx="12">
                  <c:v>3.0792705771528865E-2</c:v>
                </c:pt>
                <c:pt idx="13">
                  <c:v>2.7544889673208187E-2</c:v>
                </c:pt>
                <c:pt idx="14">
                  <c:v>2.5747885303629245E-2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6F0-4688-BAFD-D4C2652ECC6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370674624"/>
        <c:axId val="1370675040"/>
      </c:barChart>
      <c:catAx>
        <c:axId val="13706746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endParaRPr lang="en-US"/>
          </a:p>
        </c:txPr>
        <c:crossAx val="1370675040"/>
        <c:crosses val="autoZero"/>
        <c:auto val="1"/>
        <c:lblAlgn val="ctr"/>
        <c:lblOffset val="100"/>
        <c:noMultiLvlLbl val="0"/>
      </c:catAx>
      <c:valAx>
        <c:axId val="1370675040"/>
        <c:scaling>
          <c:orientation val="minMax"/>
        </c:scaling>
        <c:delete val="0"/>
        <c:axPos val="l"/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endParaRPr lang="en-US"/>
          </a:p>
        </c:txPr>
        <c:crossAx val="1370674624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endParaRPr lang="en-US"/>
          </a:p>
        </c:txPr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tx1"/>
              </a:solidFill>
              <a:latin typeface="Montserrat" panose="00000500000000000000" pitchFamily="2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800">
          <a:solidFill>
            <a:schemeClr val="tx1"/>
          </a:solidFill>
          <a:latin typeface="Montserrat" panose="00000500000000000000" pitchFamily="2" charset="0"/>
        </a:defRPr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spc="0" baseline="0">
              <a:solidFill>
                <a:schemeClr val="tx1"/>
              </a:solidFill>
              <a:latin typeface="Montserrat" panose="00000500000000000000" pitchFamily="2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Sheet1!$B$24</c:f>
              <c:strCache>
                <c:ptCount val="1"/>
                <c:pt idx="0">
                  <c:v>Lower Tier Taxes on Average Residential Property</c:v>
                </c:pt>
              </c:strCache>
            </c:strRef>
          </c:tx>
          <c:spPr>
            <a:solidFill>
              <a:srgbClr val="0077C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Montserrat" panose="00000500000000000000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Sheet1!$A$25:$A$39</c:f>
              <c:strCache>
                <c:ptCount val="15"/>
                <c:pt idx="0">
                  <c:v>Scugog</c:v>
                </c:pt>
                <c:pt idx="1">
                  <c:v>Springwater</c:v>
                </c:pt>
                <c:pt idx="2">
                  <c:v>King</c:v>
                </c:pt>
                <c:pt idx="3">
                  <c:v>East Gwillimbury</c:v>
                </c:pt>
                <c:pt idx="4">
                  <c:v>Whitchurch-Stouffville</c:v>
                </c:pt>
                <c:pt idx="5">
                  <c:v>Georgina</c:v>
                </c:pt>
                <c:pt idx="6">
                  <c:v>Halton Hills</c:v>
                </c:pt>
                <c:pt idx="7">
                  <c:v>Caledon</c:v>
                </c:pt>
                <c:pt idx="8">
                  <c:v>Brock</c:v>
                </c:pt>
                <c:pt idx="9">
                  <c:v>Woolwich</c:v>
                </c:pt>
                <c:pt idx="10">
                  <c:v>Whitby</c:v>
                </c:pt>
                <c:pt idx="11">
                  <c:v>Oshawa</c:v>
                </c:pt>
                <c:pt idx="12">
                  <c:v>Ajax</c:v>
                </c:pt>
                <c:pt idx="13">
                  <c:v>Clarington</c:v>
                </c:pt>
                <c:pt idx="14">
                  <c:v>Average</c:v>
                </c:pt>
              </c:strCache>
            </c:strRef>
          </c:cat>
          <c:val>
            <c:numRef>
              <c:f>Sheet1!$B$25:$B$39</c:f>
              <c:numCache>
                <c:formatCode>_-* #,##0_-;\-* #,##0_-;_-* "-"??_-;_-@_-</c:formatCode>
                <c:ptCount val="15"/>
                <c:pt idx="0">
                  <c:v>1337.8608680879979</c:v>
                </c:pt>
                <c:pt idx="1">
                  <c:v>1108.4443337912085</c:v>
                </c:pt>
                <c:pt idx="2">
                  <c:v>2292.1631049457174</c:v>
                </c:pt>
                <c:pt idx="3">
                  <c:v>1455.1326138855054</c:v>
                </c:pt>
                <c:pt idx="4">
                  <c:v>1989.5369819068396</c:v>
                </c:pt>
                <c:pt idx="5">
                  <c:v>2119.5124401197604</c:v>
                </c:pt>
                <c:pt idx="6">
                  <c:v>1872.0972721942067</c:v>
                </c:pt>
                <c:pt idx="7">
                  <c:v>2107.5054545454545</c:v>
                </c:pt>
                <c:pt idx="8">
                  <c:v>1181.2126920674577</c:v>
                </c:pt>
                <c:pt idx="9">
                  <c:v>799.44075128748852</c:v>
                </c:pt>
                <c:pt idx="10">
                  <c:v>1711.301730865433</c:v>
                </c:pt>
                <c:pt idx="11">
                  <c:v>2079.7483519837233</c:v>
                </c:pt>
                <c:pt idx="12">
                  <c:v>1533.4967765382014</c:v>
                </c:pt>
                <c:pt idx="13">
                  <c:v>1329.0158075320644</c:v>
                </c:pt>
                <c:pt idx="14">
                  <c:v>1527.7646119834039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AB3-4DCE-AA92-C25F29256848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920242720"/>
        <c:axId val="920241056"/>
      </c:barChart>
      <c:catAx>
        <c:axId val="9202427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endParaRPr lang="en-US"/>
          </a:p>
        </c:txPr>
        <c:crossAx val="920241056"/>
        <c:crosses val="autoZero"/>
        <c:auto val="1"/>
        <c:lblAlgn val="ctr"/>
        <c:lblOffset val="100"/>
        <c:noMultiLvlLbl val="0"/>
      </c:catAx>
      <c:valAx>
        <c:axId val="920241056"/>
        <c:scaling>
          <c:orientation val="minMax"/>
        </c:scaling>
        <c:delete val="0"/>
        <c:axPos val="l"/>
        <c:numFmt formatCode="_-* #,##0_-;\-* #,##0_-;_-* &quot;-&quot;??_-;_-@_-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endParaRPr lang="en-US"/>
          </a:p>
        </c:txPr>
        <c:crossAx val="920242720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900">
          <a:solidFill>
            <a:schemeClr val="tx1"/>
          </a:solidFill>
          <a:latin typeface="Montserrat" panose="00000500000000000000" pitchFamily="2" charset="0"/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0" i="0" u="none" strike="noStrike" kern="1200" spc="0" baseline="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r>
              <a:rPr lang="en-US" sz="1200"/>
              <a:t>2024 Proposed Capital Spending by Rational</a:t>
            </a:r>
          </a:p>
        </c:rich>
      </c:tx>
      <c:layout>
        <c:manualLayout>
          <c:xMode val="edge"/>
          <c:yMode val="edge"/>
          <c:x val="0.17881428617479855"/>
          <c:y val="1.687814741732781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spc="0" baseline="0">
              <a:solidFill>
                <a:schemeClr val="tx1"/>
              </a:solidFill>
              <a:latin typeface="Montserrat" panose="00000500000000000000" pitchFamily="2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'Category Listing'!$C$226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8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BE43-4BD1-8CF6-045D1255FD81}"/>
              </c:ext>
            </c:extLst>
          </c:dPt>
          <c:dPt>
            <c:idx val="1"/>
            <c:invertIfNegative val="0"/>
            <c:bubble3D val="0"/>
            <c:spPr>
              <a:solidFill>
                <a:srgbClr val="0077C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BE43-4BD1-8CF6-045D1255FD81}"/>
              </c:ext>
            </c:extLst>
          </c:dPt>
          <c:dPt>
            <c:idx val="2"/>
            <c:invertIfNegative val="0"/>
            <c:bubble3D val="0"/>
            <c:spPr>
              <a:solidFill>
                <a:srgbClr val="5236CA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BE43-4BD1-8CF6-045D1255FD81}"/>
              </c:ext>
            </c:extLst>
          </c:dPt>
          <c:cat>
            <c:strRef>
              <c:f>'Category Listing'!$B$227:$B$229</c:f>
              <c:strCache>
                <c:ptCount val="3"/>
                <c:pt idx="0">
                  <c:v>Maintain/Rehabilitate/
Replace Existing Asset</c:v>
                </c:pt>
                <c:pt idx="1">
                  <c:v>Upgrade/
Enhance Services</c:v>
                </c:pt>
                <c:pt idx="2">
                  <c:v>New Required 
due to Growth</c:v>
                </c:pt>
              </c:strCache>
            </c:strRef>
          </c:cat>
          <c:val>
            <c:numRef>
              <c:f>'Category Listing'!$C$227:$C$229</c:f>
              <c:numCache>
                <c:formatCode>_-* #,##0_-;\-* #,##0_-;_-* "-"??_-;_-@_-</c:formatCode>
                <c:ptCount val="3"/>
                <c:pt idx="0">
                  <c:v>9268400</c:v>
                </c:pt>
                <c:pt idx="1">
                  <c:v>536000</c:v>
                </c:pt>
                <c:pt idx="2">
                  <c:v>2145000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BE43-4BD1-8CF6-045D1255FD8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060060063"/>
        <c:axId val="1060059583"/>
      </c:barChart>
      <c:catAx>
        <c:axId val="106006006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endParaRPr lang="en-US"/>
          </a:p>
        </c:txPr>
        <c:crossAx val="1060059583"/>
        <c:crosses val="autoZero"/>
        <c:auto val="1"/>
        <c:lblAlgn val="ctr"/>
        <c:lblOffset val="100"/>
        <c:noMultiLvlLbl val="0"/>
      </c:catAx>
      <c:valAx>
        <c:axId val="106005958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-* #,##0_-;\-* #,##0_-;_-* &quot;-&quot;??_-;_-@_-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endParaRPr lang="en-US"/>
          </a:p>
        </c:txPr>
        <c:crossAx val="106006006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800">
          <a:solidFill>
            <a:schemeClr val="tx1"/>
          </a:solidFill>
          <a:latin typeface="Montserrat" panose="00000500000000000000" pitchFamily="2" charset="0"/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explosion val="1"/>
          <c:dPt>
            <c:idx val="0"/>
            <c:bubble3D val="0"/>
            <c:spPr>
              <a:solidFill>
                <a:srgbClr val="008000"/>
              </a:solidFill>
              <a:ln w="19050">
                <a:solidFill>
                  <a:srgbClr val="008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52E-40F7-AE30-DDC17851475E}"/>
              </c:ext>
            </c:extLst>
          </c:dPt>
          <c:dPt>
            <c:idx val="1"/>
            <c:bubble3D val="0"/>
            <c:spPr>
              <a:solidFill>
                <a:srgbClr val="0077C4"/>
              </a:solidFill>
              <a:ln w="19050">
                <a:solidFill>
                  <a:srgbClr val="0077C4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52E-40F7-AE30-DDC17851475E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/>
                      <a:t>Increase in Operations </a:t>
                    </a:r>
                  </a:p>
                  <a:p>
                    <a:r>
                      <a:rPr lang="en-US" dirty="0"/>
                      <a:t>50.27%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752E-40F7-AE30-DDC17851475E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dirty="0"/>
                      <a:t>Increase in Reserve Transfer 49.73%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752E-40F7-AE30-DDC17851475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50" b="0" i="0" u="none" strike="noStrike" kern="1200" baseline="0">
                    <a:solidFill>
                      <a:schemeClr val="bg1"/>
                    </a:solidFill>
                    <a:latin typeface="Montserrat" panose="00000500000000000000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Reserves!$A$2:$A$3</c:f>
              <c:strCache>
                <c:ptCount val="2"/>
                <c:pt idx="0">
                  <c:v>Budget increase</c:v>
                </c:pt>
                <c:pt idx="1">
                  <c:v>Reserve Transfers</c:v>
                </c:pt>
              </c:strCache>
            </c:strRef>
          </c:cat>
          <c:val>
            <c:numRef>
              <c:f>Reserves!$B$2:$B$3</c:f>
              <c:numCache>
                <c:formatCode>_(* #,##0.00_);_(* \(#,##0.00\);_(* "-"??_);_(@_)</c:formatCode>
                <c:ptCount val="2"/>
                <c:pt idx="0">
                  <c:v>50.27</c:v>
                </c:pt>
                <c:pt idx="1">
                  <c:v>49.725243598459095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52E-40F7-AE30-DDC17851475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50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Sheet8!$C$6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rgbClr val="59514B"/>
            </a:solidFill>
            <a:ln>
              <a:solidFill>
                <a:srgbClr val="59514B"/>
              </a:solidFill>
            </a:ln>
            <a:effectLst/>
            <a:sp3d>
              <a:contourClr>
                <a:srgbClr val="59514B"/>
              </a:contourClr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59514B"/>
              </a:solidFill>
              <a:ln>
                <a:solidFill>
                  <a:srgbClr val="59514B"/>
                </a:solidFill>
              </a:ln>
              <a:effectLst/>
              <a:sp3d>
                <a:contourClr>
                  <a:srgbClr val="59514B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FC46-407C-9D9E-88859C9DD6BB}"/>
              </c:ext>
            </c:extLst>
          </c:dPt>
          <c:val>
            <c:numRef>
              <c:f>Sheet8!$D$6</c:f>
              <c:numCache>
                <c:formatCode>_("$"* #,##0_);_("$"* \(#,##0\);_("$"* "-"??_);_(@_)</c:formatCode>
                <c:ptCount val="1"/>
                <c:pt idx="0">
                  <c:v>577200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C46-407C-9D9E-88859C9DD6BB}"/>
            </c:ext>
          </c:extLst>
        </c:ser>
        <c:ser>
          <c:idx val="1"/>
          <c:order val="1"/>
          <c:tx>
            <c:strRef>
              <c:f>Sheet8!$C$7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rgbClr val="9BBB59"/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rgbClr val="00800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4-FC46-407C-9D9E-88859C9DD6BB}"/>
              </c:ext>
            </c:extLst>
          </c:dPt>
          <c:val>
            <c:numRef>
              <c:f>Sheet8!$D$7</c:f>
              <c:numCache>
                <c:formatCode>_("$"* #,##0_);_("$"* \(#,##0\);_("$"* "-"??_);_(@_)</c:formatCode>
                <c:ptCount val="1"/>
                <c:pt idx="0">
                  <c:v>1014700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FC46-407C-9D9E-88859C9DD6BB}"/>
            </c:ext>
          </c:extLst>
        </c:ser>
        <c:ser>
          <c:idx val="2"/>
          <c:order val="2"/>
          <c:tx>
            <c:strRef>
              <c:f>Sheet8!$C$8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rgbClr val="9BBB59"/>
            </a:solidFill>
            <a:ln>
              <a:noFill/>
            </a:ln>
            <a:effectLst/>
            <a:sp3d/>
          </c:spPr>
          <c:invertIfNegative val="0"/>
          <c:val>
            <c:numRef>
              <c:f>Sheet8!$D$8</c:f>
              <c:numCache>
                <c:formatCode>_("$"* #,##0_);_("$"* \(#,##0\);_("$"* "-"??_);_(@_)</c:formatCode>
                <c:ptCount val="1"/>
                <c:pt idx="0">
                  <c:v>1421035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FC46-407C-9D9E-88859C9DD6BB}"/>
            </c:ext>
          </c:extLst>
        </c:ser>
        <c:ser>
          <c:idx val="3"/>
          <c:order val="3"/>
          <c:tx>
            <c:strRef>
              <c:f>Sheet8!$C$9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rgbClr val="0077C4"/>
            </a:solidFill>
            <a:ln>
              <a:noFill/>
            </a:ln>
            <a:effectLst/>
            <a:sp3d/>
          </c:spPr>
          <c:invertIfNegative val="0"/>
          <c:val>
            <c:numRef>
              <c:f>Sheet8!$D$9</c:f>
              <c:numCache>
                <c:formatCode>_("$"* #,##0_);_("$"* \(#,##0\);_("$"* "-"??_);_(@_)</c:formatCode>
                <c:ptCount val="1"/>
                <c:pt idx="0">
                  <c:v>1862000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FC46-407C-9D9E-88859C9DD6BB}"/>
            </c:ext>
          </c:extLst>
        </c:ser>
        <c:ser>
          <c:idx val="4"/>
          <c:order val="4"/>
          <c:tx>
            <c:strRef>
              <c:f>Sheet8!$C$10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8064A2"/>
            </a:solidFill>
            <a:ln>
              <a:noFill/>
            </a:ln>
            <a:effectLst/>
            <a:sp3d/>
          </c:spPr>
          <c:invertIfNegative val="0"/>
          <c:val>
            <c:numRef>
              <c:f>Sheet8!$D$10</c:f>
              <c:numCache>
                <c:formatCode>_("$"* #,##0_);_("$"* \(#,##0\);_("$"* "-"??_);_(@_)</c:formatCode>
                <c:ptCount val="1"/>
                <c:pt idx="0">
                  <c:v>2496600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FC46-407C-9D9E-88859C9DD6BB}"/>
            </c:ext>
          </c:extLst>
        </c:ser>
        <c:ser>
          <c:idx val="5"/>
          <c:order val="5"/>
          <c:tx>
            <c:strRef>
              <c:f>Sheet8!$C$11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5236CA"/>
            </a:solidFill>
            <a:ln>
              <a:noFill/>
            </a:ln>
            <a:effectLst/>
            <a:sp3d/>
          </c:spPr>
          <c:invertIfNegative val="0"/>
          <c:val>
            <c:numRef>
              <c:f>Sheet8!$D$11</c:f>
              <c:numCache>
                <c:formatCode>_("$"* #,##0_);_("$"* \(#,##0\);_("$"* "-"??_);_(@_)</c:formatCode>
                <c:ptCount val="1"/>
                <c:pt idx="0">
                  <c:v>3198800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FC46-407C-9D9E-88859C9DD6B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018769616"/>
        <c:axId val="2018774192"/>
        <c:axId val="0"/>
      </c:bar3DChart>
      <c:catAx>
        <c:axId val="201876961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2018774192"/>
        <c:crosses val="autoZero"/>
        <c:auto val="1"/>
        <c:lblAlgn val="ctr"/>
        <c:lblOffset val="100"/>
        <c:noMultiLvlLbl val="0"/>
      </c:catAx>
      <c:valAx>
        <c:axId val="20187741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&quot;$&quot;* #,##0_);_(&quot;$&quot;* \(#,##0\);_(&quot;$&quot;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endParaRPr lang="en-US"/>
          </a:p>
        </c:txPr>
        <c:crossAx val="20187696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chemeClr val="tx1"/>
              </a:solidFill>
              <a:latin typeface="Montserrat" panose="00000500000000000000" pitchFamily="2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50">
          <a:solidFill>
            <a:schemeClr val="tx1"/>
          </a:solidFill>
          <a:latin typeface="Montserrat" panose="00000500000000000000" pitchFamily="2" charset="0"/>
        </a:defRPr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4791662616247043"/>
          <c:y val="0.25346019540146308"/>
          <c:w val="0.44489730510139713"/>
          <c:h val="0.7076299682338788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9BBB59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FC74-4ED5-AC1E-1006F8279C4B}"/>
              </c:ext>
            </c:extLst>
          </c:dPt>
          <c:dPt>
            <c:idx val="1"/>
            <c:bubble3D val="0"/>
            <c:spPr>
              <a:solidFill>
                <a:srgbClr val="0077C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FC74-4ED5-AC1E-1006F8279C4B}"/>
              </c:ext>
            </c:extLst>
          </c:dPt>
          <c:dPt>
            <c:idx val="2"/>
            <c:bubble3D val="0"/>
            <c:spPr>
              <a:solidFill>
                <a:srgbClr val="5236CA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FC74-4ED5-AC1E-1006F8279C4B}"/>
              </c:ext>
            </c:extLst>
          </c:dPt>
          <c:dPt>
            <c:idx val="3"/>
            <c:bubble3D val="0"/>
            <c:explosion val="30"/>
            <c:spPr>
              <a:solidFill>
                <a:srgbClr val="59514B"/>
              </a:solidFill>
              <a:ln>
                <a:solidFill>
                  <a:srgbClr val="59514B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FC74-4ED5-AC1E-1006F8279C4B}"/>
              </c:ext>
            </c:extLst>
          </c:dPt>
          <c:dPt>
            <c:idx val="4"/>
            <c:bubble3D val="0"/>
            <c:spPr>
              <a:solidFill>
                <a:srgbClr val="00800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FC74-4ED5-AC1E-1006F8279C4B}"/>
              </c:ext>
            </c:extLst>
          </c:dPt>
          <c:dLbls>
            <c:dLbl>
              <c:idx val="0"/>
              <c:layout>
                <c:manualLayout>
                  <c:x val="7.395547778749878E-2"/>
                  <c:y val="-7.2549913296766105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C74-4ED5-AC1E-1006F8279C4B}"/>
                </c:ext>
              </c:extLst>
            </c:dLbl>
            <c:dLbl>
              <c:idx val="1"/>
              <c:layout>
                <c:manualLayout>
                  <c:x val="-2.1115485564304499E-2"/>
                  <c:y val="3.7004730696088141E-3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C74-4ED5-AC1E-1006F8279C4B}"/>
                </c:ext>
              </c:extLst>
            </c:dLbl>
            <c:dLbl>
              <c:idx val="2"/>
              <c:layout>
                <c:manualLayout>
                  <c:x val="-0.14264362787984836"/>
                  <c:y val="0.10693887814921335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C74-4ED5-AC1E-1006F8279C4B}"/>
                </c:ext>
              </c:extLst>
            </c:dLbl>
            <c:dLbl>
              <c:idx val="3"/>
              <c:layout>
                <c:manualLayout>
                  <c:x val="-6.5168732364319484E-2"/>
                  <c:y val="-1.4440840892668757E-2"/>
                </c:manualLayout>
              </c:layout>
              <c:tx>
                <c:rich>
                  <a:bodyPr/>
                  <a:lstStyle/>
                  <a:p>
                    <a:fld id="{4F703140-EA91-4FE5-8399-8F829C3DC6CC}" type="CATEGORYNAME">
                      <a:rPr lang="en-US"/>
                      <a:pPr/>
                      <a:t>[CATEGORY NAME]</a:t>
                    </a:fld>
                    <a:r>
                      <a:rPr lang="en-US"/>
                      <a:t>
</a:t>
                    </a:r>
                    <a:fld id="{7CEE3E24-38B7-42C1-8E32-B8A921C53AA7}" type="PERCENTAGE">
                      <a:rPr lang="en-US"/>
                      <a:pPr/>
                      <a:t>[PERCENTAGE]</a:t>
                    </a:fld>
                    <a:endParaRPr lang="en-US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FC74-4ED5-AC1E-1006F8279C4B}"/>
                </c:ext>
              </c:extLst>
            </c:dLbl>
            <c:dLbl>
              <c:idx val="4"/>
              <c:layout>
                <c:manualLayout>
                  <c:x val="0.12727010591078597"/>
                  <c:y val="-3.7244566226350778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FC74-4ED5-AC1E-1006F8279C4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50" b="1" i="0" u="none" strike="noStrike" kern="1200" baseline="0">
                    <a:solidFill>
                      <a:schemeClr val="tx1"/>
                    </a:solidFill>
                    <a:latin typeface="Montserrat" panose="00000500000000000000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Sheet2!$D$6:$D$10</c:f>
              <c:strCache>
                <c:ptCount val="5"/>
                <c:pt idx="0">
                  <c:v>Federal </c:v>
                </c:pt>
                <c:pt idx="1">
                  <c:v>Provincial</c:v>
                </c:pt>
                <c:pt idx="2">
                  <c:v>Region of Durham</c:v>
                </c:pt>
                <c:pt idx="3">
                  <c:v>Township of Scugog</c:v>
                </c:pt>
                <c:pt idx="4">
                  <c:v>Education</c:v>
                </c:pt>
              </c:strCache>
            </c:strRef>
          </c:cat>
          <c:val>
            <c:numRef>
              <c:f>Sheet2!$E$6:$E$10</c:f>
              <c:numCache>
                <c:formatCode>0%</c:formatCode>
                <c:ptCount val="5"/>
                <c:pt idx="0">
                  <c:v>0.56000000000000005</c:v>
                </c:pt>
                <c:pt idx="1">
                  <c:v>0.34</c:v>
                </c:pt>
                <c:pt idx="2">
                  <c:v>5.5E-2</c:v>
                </c:pt>
                <c:pt idx="3">
                  <c:v>3.1E-2</c:v>
                </c:pt>
                <c:pt idx="4">
                  <c:v>1.4E-2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FC74-4ED5-AC1E-1006F8279C4B}"/>
            </c:ext>
          </c:extLst>
        </c:ser>
        <c:dLbls>
          <c:dLblPos val="ctr"/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050">
          <a:solidFill>
            <a:schemeClr val="tx1"/>
          </a:solidFill>
          <a:latin typeface="Montserrat" panose="00000500000000000000" pitchFamily="2" charset="0"/>
        </a:defRPr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spPr>
            <a:ln>
              <a:noFill/>
            </a:ln>
          </c:spPr>
          <c:dPt>
            <c:idx val="0"/>
            <c:bubble3D val="0"/>
            <c:spPr>
              <a:solidFill>
                <a:srgbClr val="008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C696-4D72-93EC-B39D3BBE2A5B}"/>
              </c:ext>
            </c:extLst>
          </c:dPt>
          <c:dPt>
            <c:idx val="1"/>
            <c:bubble3D val="0"/>
            <c:spPr>
              <a:solidFill>
                <a:srgbClr val="9BBB59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C696-4D72-93EC-B39D3BBE2A5B}"/>
              </c:ext>
            </c:extLst>
          </c:dPt>
          <c:dPt>
            <c:idx val="2"/>
            <c:bubble3D val="0"/>
            <c:spPr>
              <a:solidFill>
                <a:srgbClr val="95B3D7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C696-4D72-93EC-B39D3BBE2A5B}"/>
              </c:ext>
            </c:extLst>
          </c:dPt>
          <c:dPt>
            <c:idx val="3"/>
            <c:bubble3D val="0"/>
            <c:spPr>
              <a:solidFill>
                <a:srgbClr val="5236CA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C696-4D72-93EC-B39D3BBE2A5B}"/>
              </c:ext>
            </c:extLst>
          </c:dPt>
          <c:dLbls>
            <c:dLbl>
              <c:idx val="0"/>
              <c:layout>
                <c:manualLayout>
                  <c:x val="0.11172775089738725"/>
                  <c:y val="0.20437094479549298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696-4D72-93EC-B39D3BBE2A5B}"/>
                </c:ext>
              </c:extLst>
            </c:dLbl>
            <c:dLbl>
              <c:idx val="1"/>
              <c:layout>
                <c:manualLayout>
                  <c:x val="-0.17047642676225319"/>
                  <c:y val="-1.549243843966751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696-4D72-93EC-B39D3BBE2A5B}"/>
                </c:ext>
              </c:extLst>
            </c:dLbl>
            <c:dLbl>
              <c:idx val="2"/>
              <c:layout>
                <c:manualLayout>
                  <c:x val="-0.26306276198658041"/>
                  <c:y val="-6.7779418173545214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696-4D72-93EC-B39D3BBE2A5B}"/>
                </c:ext>
              </c:extLst>
            </c:dLbl>
            <c:dLbl>
              <c:idx val="3"/>
              <c:layout>
                <c:manualLayout>
                  <c:x val="0.26747546323427079"/>
                  <c:y val="-0.1163452148060782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C696-4D72-93EC-B39D3BBE2A5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Montserrat" panose="00000500000000000000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1"/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Revenue!$A$1:$A$4</c:f>
              <c:strCache>
                <c:ptCount val="4"/>
                <c:pt idx="0">
                  <c:v>Property Taxes</c:v>
                </c:pt>
                <c:pt idx="1">
                  <c:v>Grants</c:v>
                </c:pt>
                <c:pt idx="2">
                  <c:v>User Fees and Other Revenue</c:v>
                </c:pt>
                <c:pt idx="3">
                  <c:v>Transfers from Reserves</c:v>
                </c:pt>
              </c:strCache>
            </c:strRef>
          </c:cat>
          <c:val>
            <c:numRef>
              <c:f>Revenue!$B$1:$B$4</c:f>
              <c:numCache>
                <c:formatCode>_(* #,##0_);_(* \(#,##0\);_(* "-"??_);_(@_)</c:formatCode>
                <c:ptCount val="4"/>
                <c:pt idx="0">
                  <c:v>19292010</c:v>
                </c:pt>
                <c:pt idx="1">
                  <c:v>1395600</c:v>
                </c:pt>
                <c:pt idx="2">
                  <c:v>5111500</c:v>
                </c:pt>
                <c:pt idx="3">
                  <c:v>284500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C696-4D72-93EC-B39D3BBE2A5B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tx1"/>
          </a:solidFill>
          <a:latin typeface="Montserrat" panose="00000500000000000000" pitchFamily="2" charset="0"/>
        </a:defRPr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77C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A150-4C54-BFAF-9D5FFC2489D5}"/>
              </c:ext>
            </c:extLst>
          </c:dPt>
          <c:dPt>
            <c:idx val="1"/>
            <c:invertIfNegative val="0"/>
            <c:bubble3D val="0"/>
            <c:spPr>
              <a:solidFill>
                <a:srgbClr val="95B3D7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A150-4C54-BFAF-9D5FFC2489D5}"/>
              </c:ext>
            </c:extLst>
          </c:dPt>
          <c:dPt>
            <c:idx val="2"/>
            <c:invertIfNegative val="0"/>
            <c:bubble3D val="0"/>
            <c:spPr>
              <a:solidFill>
                <a:srgbClr val="008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A150-4C54-BFAF-9D5FFC2489D5}"/>
              </c:ext>
            </c:extLst>
          </c:dPt>
          <c:dPt>
            <c:idx val="3"/>
            <c:invertIfNegative val="0"/>
            <c:bubble3D val="0"/>
            <c:spPr>
              <a:solidFill>
                <a:srgbClr val="9BBB59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A150-4C54-BFAF-9D5FFC2489D5}"/>
              </c:ext>
            </c:extLst>
          </c:dPt>
          <c:dPt>
            <c:idx val="4"/>
            <c:invertIfNegative val="0"/>
            <c:bubble3D val="0"/>
            <c:spPr>
              <a:solidFill>
                <a:srgbClr val="8064A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A150-4C54-BFAF-9D5FFC2489D5}"/>
              </c:ext>
            </c:extLst>
          </c:dPt>
          <c:dPt>
            <c:idx val="5"/>
            <c:invertIfNegative val="0"/>
            <c:bubble3D val="0"/>
            <c:spPr>
              <a:solidFill>
                <a:srgbClr val="5236CA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A150-4C54-BFAF-9D5FFC2489D5}"/>
              </c:ext>
            </c:extLst>
          </c:dPt>
          <c:dPt>
            <c:idx val="6"/>
            <c:invertIfNegative val="0"/>
            <c:bubble3D val="0"/>
            <c:spPr>
              <a:solidFill>
                <a:srgbClr val="59514B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A150-4C54-BFAF-9D5FFC2489D5}"/>
              </c:ext>
            </c:extLst>
          </c:dPt>
          <c:dPt>
            <c:idx val="7"/>
            <c:invertIfNegative val="0"/>
            <c:bubble3D val="0"/>
            <c:spPr>
              <a:solidFill>
                <a:srgbClr val="122C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A150-4C54-BFAF-9D5FFC2489D5}"/>
              </c:ext>
            </c:extLst>
          </c:dPt>
          <c:cat>
            <c:strRef>
              <c:f>'User Fees'!$N$9:$N$16</c:f>
              <c:strCache>
                <c:ptCount val="8"/>
                <c:pt idx="0">
                  <c:v>Licences</c:v>
                </c:pt>
                <c:pt idx="1">
                  <c:v>Admissions</c:v>
                </c:pt>
                <c:pt idx="2">
                  <c:v>Rentals</c:v>
                </c:pt>
                <c:pt idx="3">
                  <c:v>Permits</c:v>
                </c:pt>
                <c:pt idx="4">
                  <c:v>Applications</c:v>
                </c:pt>
                <c:pt idx="5">
                  <c:v>Program Fees</c:v>
                </c:pt>
                <c:pt idx="6">
                  <c:v>Ice User Fees</c:v>
                </c:pt>
                <c:pt idx="7">
                  <c:v>Finance Charges</c:v>
                </c:pt>
              </c:strCache>
            </c:strRef>
          </c:cat>
          <c:val>
            <c:numRef>
              <c:f>'User Fees'!$P$9:$P$16</c:f>
              <c:numCache>
                <c:formatCode>0%</c:formatCode>
                <c:ptCount val="8"/>
                <c:pt idx="0">
                  <c:v>6.8057810024837193E-3</c:v>
                </c:pt>
                <c:pt idx="1">
                  <c:v>1.4843643048520525E-2</c:v>
                </c:pt>
                <c:pt idx="2">
                  <c:v>3.690376078070913E-2</c:v>
                </c:pt>
                <c:pt idx="3">
                  <c:v>3.9113683922320223E-2</c:v>
                </c:pt>
                <c:pt idx="4">
                  <c:v>6.4870044785168085E-2</c:v>
                </c:pt>
                <c:pt idx="5">
                  <c:v>8.3527272016114831E-2</c:v>
                </c:pt>
                <c:pt idx="6">
                  <c:v>0.14636340523732227</c:v>
                </c:pt>
                <c:pt idx="7">
                  <c:v>0.15786282831048443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A150-4C54-BFAF-9D5FFC2489D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459064928"/>
        <c:axId val="459065888"/>
      </c:barChart>
      <c:catAx>
        <c:axId val="45906492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endParaRPr lang="en-US"/>
          </a:p>
        </c:txPr>
        <c:crossAx val="459065888"/>
        <c:crosses val="autoZero"/>
        <c:auto val="1"/>
        <c:lblAlgn val="ctr"/>
        <c:lblOffset val="100"/>
        <c:noMultiLvlLbl val="0"/>
      </c:catAx>
      <c:valAx>
        <c:axId val="45906588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endParaRPr lang="en-US"/>
          </a:p>
        </c:txPr>
        <c:crossAx val="4590649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100">
          <a:solidFill>
            <a:schemeClr val="tx1"/>
          </a:solidFill>
          <a:latin typeface="Montserrat" panose="00000500000000000000" pitchFamily="2" charset="0"/>
        </a:defRPr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Sheet7!$D$3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rgbClr val="008000"/>
            </a:solidFill>
            <a:ln>
              <a:noFill/>
            </a:ln>
            <a:effectLst/>
          </c:spPr>
          <c:invertIfNegative val="0"/>
          <c:cat>
            <c:strRef>
              <c:f>Sheet7!$B$4:$B$9</c:f>
              <c:strCache>
                <c:ptCount val="6"/>
                <c:pt idx="0">
                  <c:v>Residential</c:v>
                </c:pt>
                <c:pt idx="1">
                  <c:v>Farm</c:v>
                </c:pt>
                <c:pt idx="2">
                  <c:v>Commercial</c:v>
                </c:pt>
                <c:pt idx="3">
                  <c:v>Pipeline</c:v>
                </c:pt>
                <c:pt idx="4">
                  <c:v>Industrial</c:v>
                </c:pt>
                <c:pt idx="5">
                  <c:v>Managed Forest</c:v>
                </c:pt>
              </c:strCache>
            </c:strRef>
          </c:cat>
          <c:val>
            <c:numRef>
              <c:f>Sheet7!$D$4:$D$9</c:f>
              <c:numCache>
                <c:formatCode>General</c:formatCode>
                <c:ptCount val="6"/>
                <c:pt idx="0">
                  <c:v>85.6</c:v>
                </c:pt>
                <c:pt idx="1">
                  <c:v>2.7</c:v>
                </c:pt>
                <c:pt idx="2">
                  <c:v>9.4</c:v>
                </c:pt>
                <c:pt idx="3">
                  <c:v>0.3</c:v>
                </c:pt>
                <c:pt idx="4">
                  <c:v>1.9</c:v>
                </c:pt>
                <c:pt idx="5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07F-4A24-9F8E-5E6B03758401}"/>
            </c:ext>
          </c:extLst>
        </c:ser>
        <c:ser>
          <c:idx val="1"/>
          <c:order val="1"/>
          <c:tx>
            <c:strRef>
              <c:f>Sheet7!$E$3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rgbClr val="9BBB59"/>
            </a:solidFill>
            <a:ln>
              <a:noFill/>
            </a:ln>
            <a:effectLst/>
          </c:spPr>
          <c:invertIfNegative val="0"/>
          <c:cat>
            <c:strRef>
              <c:f>Sheet7!$B$4:$B$9</c:f>
              <c:strCache>
                <c:ptCount val="6"/>
                <c:pt idx="0">
                  <c:v>Residential</c:v>
                </c:pt>
                <c:pt idx="1">
                  <c:v>Farm</c:v>
                </c:pt>
                <c:pt idx="2">
                  <c:v>Commercial</c:v>
                </c:pt>
                <c:pt idx="3">
                  <c:v>Pipeline</c:v>
                </c:pt>
                <c:pt idx="4">
                  <c:v>Industrial</c:v>
                </c:pt>
                <c:pt idx="5">
                  <c:v>Managed Forest</c:v>
                </c:pt>
              </c:strCache>
            </c:strRef>
          </c:cat>
          <c:val>
            <c:numRef>
              <c:f>Sheet7!$E$4:$E$9</c:f>
              <c:numCache>
                <c:formatCode>General</c:formatCode>
                <c:ptCount val="6"/>
                <c:pt idx="0">
                  <c:v>85.73</c:v>
                </c:pt>
                <c:pt idx="1">
                  <c:v>2.6199999999999997</c:v>
                </c:pt>
                <c:pt idx="2">
                  <c:v>9.39</c:v>
                </c:pt>
                <c:pt idx="3">
                  <c:v>0.32</c:v>
                </c:pt>
                <c:pt idx="4">
                  <c:v>1.82</c:v>
                </c:pt>
                <c:pt idx="5">
                  <c:v>0.12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07F-4A24-9F8E-5E6B03758401}"/>
            </c:ext>
          </c:extLst>
        </c:ser>
        <c:ser>
          <c:idx val="2"/>
          <c:order val="2"/>
          <c:tx>
            <c:strRef>
              <c:f>Sheet7!$F$3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rgbClr val="8064A2"/>
            </a:solidFill>
            <a:ln>
              <a:noFill/>
            </a:ln>
            <a:effectLst/>
          </c:spPr>
          <c:invertIfNegative val="0"/>
          <c:cat>
            <c:strRef>
              <c:f>Sheet7!$B$4:$B$9</c:f>
              <c:strCache>
                <c:ptCount val="6"/>
                <c:pt idx="0">
                  <c:v>Residential</c:v>
                </c:pt>
                <c:pt idx="1">
                  <c:v>Farm</c:v>
                </c:pt>
                <c:pt idx="2">
                  <c:v>Commercial</c:v>
                </c:pt>
                <c:pt idx="3">
                  <c:v>Pipeline</c:v>
                </c:pt>
                <c:pt idx="4">
                  <c:v>Industrial</c:v>
                </c:pt>
                <c:pt idx="5">
                  <c:v>Managed Forest</c:v>
                </c:pt>
              </c:strCache>
            </c:strRef>
          </c:cat>
          <c:val>
            <c:numRef>
              <c:f>Sheet7!$F$4:$F$9</c:f>
              <c:numCache>
                <c:formatCode>General</c:formatCode>
                <c:ptCount val="6"/>
                <c:pt idx="0">
                  <c:v>85.65</c:v>
                </c:pt>
                <c:pt idx="1">
                  <c:v>2.57</c:v>
                </c:pt>
                <c:pt idx="2">
                  <c:v>9.3699999999999992</c:v>
                </c:pt>
                <c:pt idx="3">
                  <c:v>0.36</c:v>
                </c:pt>
                <c:pt idx="4">
                  <c:v>1.93</c:v>
                </c:pt>
                <c:pt idx="5">
                  <c:v>0.12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07F-4A24-9F8E-5E6B03758401}"/>
            </c:ext>
          </c:extLst>
        </c:ser>
        <c:ser>
          <c:idx val="3"/>
          <c:order val="3"/>
          <c:tx>
            <c:strRef>
              <c:f>Sheet7!$G$3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5236CA"/>
            </a:solidFill>
            <a:ln>
              <a:noFill/>
            </a:ln>
            <a:effectLst/>
          </c:spPr>
          <c:invertIfNegative val="0"/>
          <c:cat>
            <c:strRef>
              <c:f>Sheet7!$B$4:$B$9</c:f>
              <c:strCache>
                <c:ptCount val="6"/>
                <c:pt idx="0">
                  <c:v>Residential</c:v>
                </c:pt>
                <c:pt idx="1">
                  <c:v>Farm</c:v>
                </c:pt>
                <c:pt idx="2">
                  <c:v>Commercial</c:v>
                </c:pt>
                <c:pt idx="3">
                  <c:v>Pipeline</c:v>
                </c:pt>
                <c:pt idx="4">
                  <c:v>Industrial</c:v>
                </c:pt>
                <c:pt idx="5">
                  <c:v>Managed Forest</c:v>
                </c:pt>
              </c:strCache>
            </c:strRef>
          </c:cat>
          <c:val>
            <c:numRef>
              <c:f>Sheet7!$G$4:$G$9</c:f>
              <c:numCache>
                <c:formatCode>General</c:formatCode>
                <c:ptCount val="6"/>
                <c:pt idx="0">
                  <c:v>85.68</c:v>
                </c:pt>
                <c:pt idx="1">
                  <c:v>2.4900000000000002</c:v>
                </c:pt>
                <c:pt idx="2">
                  <c:v>9.41</c:v>
                </c:pt>
                <c:pt idx="3">
                  <c:v>0.37</c:v>
                </c:pt>
                <c:pt idx="4">
                  <c:v>1.93</c:v>
                </c:pt>
                <c:pt idx="5">
                  <c:v>0.12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07F-4A24-9F8E-5E6B03758401}"/>
            </c:ext>
          </c:extLst>
        </c:ser>
        <c:ser>
          <c:idx val="4"/>
          <c:order val="4"/>
          <c:tx>
            <c:strRef>
              <c:f>Sheet7!$H$3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0077C4"/>
            </a:solidFill>
            <a:ln>
              <a:noFill/>
            </a:ln>
            <a:effectLst/>
          </c:spPr>
          <c:invertIfNegative val="0"/>
          <c:cat>
            <c:strRef>
              <c:f>Sheet7!$B$4:$B$9</c:f>
              <c:strCache>
                <c:ptCount val="6"/>
                <c:pt idx="0">
                  <c:v>Residential</c:v>
                </c:pt>
                <c:pt idx="1">
                  <c:v>Farm</c:v>
                </c:pt>
                <c:pt idx="2">
                  <c:v>Commercial</c:v>
                </c:pt>
                <c:pt idx="3">
                  <c:v>Pipeline</c:v>
                </c:pt>
                <c:pt idx="4">
                  <c:v>Industrial</c:v>
                </c:pt>
                <c:pt idx="5">
                  <c:v>Managed Forest</c:v>
                </c:pt>
              </c:strCache>
            </c:strRef>
          </c:cat>
          <c:val>
            <c:numRef>
              <c:f>Sheet7!$H$4:$H$9</c:f>
              <c:numCache>
                <c:formatCode>General</c:formatCode>
                <c:ptCount val="6"/>
                <c:pt idx="0">
                  <c:v>85.4</c:v>
                </c:pt>
                <c:pt idx="1">
                  <c:v>2.5</c:v>
                </c:pt>
                <c:pt idx="2">
                  <c:v>9.4</c:v>
                </c:pt>
                <c:pt idx="3">
                  <c:v>0.4</c:v>
                </c:pt>
                <c:pt idx="4">
                  <c:v>2.2000000000000002</c:v>
                </c:pt>
                <c:pt idx="5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07F-4A24-9F8E-5E6B0375840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50196591"/>
        <c:axId val="350202415"/>
      </c:barChart>
      <c:catAx>
        <c:axId val="350196591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Montserrat" panose="00000500000000000000" pitchFamily="2" charset="0"/>
                    <a:ea typeface="+mn-ea"/>
                    <a:cs typeface="+mn-cs"/>
                  </a:defRPr>
                </a:pPr>
                <a:r>
                  <a:rPr lang="en-CA"/>
                  <a:t>Years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/>
                  </a:solidFill>
                  <a:latin typeface="Montserrat" panose="00000500000000000000" pitchFamily="2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endParaRPr lang="en-US"/>
          </a:p>
        </c:txPr>
        <c:crossAx val="350202415"/>
        <c:crosses val="autoZero"/>
        <c:auto val="1"/>
        <c:lblAlgn val="ctr"/>
        <c:lblOffset val="100"/>
        <c:noMultiLvlLbl val="0"/>
      </c:catAx>
      <c:valAx>
        <c:axId val="35020241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Montserrat" panose="00000500000000000000" pitchFamily="2" charset="0"/>
                    <a:ea typeface="+mn-ea"/>
                    <a:cs typeface="+mn-cs"/>
                  </a:defRPr>
                </a:pPr>
                <a:r>
                  <a:rPr lang="en-CA"/>
                  <a:t>Percentage %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/>
                  </a:solidFill>
                  <a:latin typeface="Montserrat" panose="00000500000000000000" pitchFamily="2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endParaRPr lang="en-US"/>
          </a:p>
        </c:txPr>
        <c:crossAx val="35019659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/>
              </a:solidFill>
              <a:latin typeface="Montserrat" panose="00000500000000000000" pitchFamily="2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tx1"/>
          </a:solidFill>
          <a:latin typeface="Montserrat" panose="00000500000000000000" pitchFamily="2" charset="0"/>
        </a:defRPr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areaChart>
        <c:grouping val="stacked"/>
        <c:varyColors val="0"/>
        <c:ser>
          <c:idx val="0"/>
          <c:order val="0"/>
          <c:tx>
            <c:strRef>
              <c:f>Sheet6!$B$1:$B$2</c:f>
              <c:strCache>
                <c:ptCount val="2"/>
                <c:pt idx="0">
                  <c:v>Assessment Growth</c:v>
                </c:pt>
                <c:pt idx="1">
                  <c:v>Amount</c:v>
                </c:pt>
              </c:strCache>
            </c:strRef>
          </c:tx>
          <c:spPr>
            <a:gradFill>
              <a:gsLst>
                <a:gs pos="0">
                  <a:srgbClr val="0077C4"/>
                </a:gs>
                <a:gs pos="23000">
                  <a:srgbClr val="0077C4"/>
                </a:gs>
                <a:gs pos="51000">
                  <a:srgbClr val="0077C4">
                    <a:alpha val="87000"/>
                  </a:srgbClr>
                </a:gs>
                <a:gs pos="78000">
                  <a:srgbClr val="9BBB59">
                    <a:alpha val="59000"/>
                  </a:srgbClr>
                </a:gs>
              </a:gsLst>
              <a:lin ang="5400000" scaled="1"/>
            </a:gradFill>
            <a:ln>
              <a:noFill/>
            </a:ln>
            <a:effectLst/>
          </c:spPr>
          <c:cat>
            <c:numRef>
              <c:f>Sheet6!$A$3:$A$8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Sheet6!$B$3:$B$8</c:f>
              <c:numCache>
                <c:formatCode>_(* #,##0_);_(* \(#,##0\);_(* "-"??_);_(@_)</c:formatCode>
                <c:ptCount val="6"/>
                <c:pt idx="0">
                  <c:v>84000</c:v>
                </c:pt>
                <c:pt idx="1">
                  <c:v>111800</c:v>
                </c:pt>
                <c:pt idx="2">
                  <c:v>224000</c:v>
                </c:pt>
                <c:pt idx="3">
                  <c:v>239000</c:v>
                </c:pt>
                <c:pt idx="4">
                  <c:v>391700</c:v>
                </c:pt>
                <c:pt idx="5">
                  <c:v>288350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5EB-447E-ACA4-FB95EED5FE8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18718864"/>
        <c:axId val="2018732592"/>
      </c:areaChart>
      <c:catAx>
        <c:axId val="201871886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endParaRPr lang="en-US"/>
          </a:p>
        </c:txPr>
        <c:crossAx val="2018732592"/>
        <c:crosses val="autoZero"/>
        <c:auto val="1"/>
        <c:lblAlgn val="ctr"/>
        <c:lblOffset val="100"/>
        <c:noMultiLvlLbl val="0"/>
      </c:catAx>
      <c:valAx>
        <c:axId val="20187325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* #,##0_);_(* \(#,##0\);_(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endParaRPr lang="en-US"/>
          </a:p>
        </c:txPr>
        <c:crossAx val="2018718864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 sz="1100" baseline="0">
          <a:solidFill>
            <a:schemeClr val="tx1"/>
          </a:solidFill>
          <a:latin typeface="Montserrat" panose="00000500000000000000" pitchFamily="2" charset="0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acrossLinear" id="2">
  <a:schemeClr val="accent1"/>
  <a:schemeClr val="accent2"/>
  <a:schemeClr val="accent3"/>
  <a:schemeClr val="accent4"/>
  <a:schemeClr val="accent5"/>
  <a:schemeClr val="accent6"/>
</cs:colorStyle>
</file>

<file path=ppt/charts/colors2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acrossLinear" id="2">
  <a:schemeClr val="accent1"/>
  <a:schemeClr val="accent2"/>
  <a:schemeClr val="accent3"/>
  <a:schemeClr val="accent4"/>
  <a:schemeClr val="accent5"/>
  <a:schemeClr val="accent6"/>
</cs:colorStyle>
</file>

<file path=ppt/charts/colors7.xml><?xml version="1.0" encoding="utf-8"?>
<cs:colorStyle xmlns:cs="http://schemas.microsoft.com/office/drawing/2012/chartStyle" xmlns:a="http://schemas.openxmlformats.org/drawingml/2006/main" meth="acrossLinear" id="2">
  <a:schemeClr val="accent1"/>
  <a:schemeClr val="accent2"/>
  <a:schemeClr val="accent3"/>
  <a:schemeClr val="accent4"/>
  <a:schemeClr val="accent5"/>
  <a:schemeClr val="accent6"/>
</cs:colorStyle>
</file>

<file path=ppt/charts/colors8.xml><?xml version="1.0" encoding="utf-8"?>
<cs:colorStyle xmlns:cs="http://schemas.microsoft.com/office/drawing/2012/chartStyle" xmlns:a="http://schemas.openxmlformats.org/drawingml/2006/main" meth="acrossLinear" id="2">
  <a:schemeClr val="accent1"/>
  <a:schemeClr val="accent2"/>
  <a:schemeClr val="accent3"/>
  <a:schemeClr val="accent4"/>
  <a:schemeClr val="accent5"/>
  <a:schemeClr val="accent6"/>
</cs:colorStyle>
</file>

<file path=ppt/charts/colors9.xml><?xml version="1.0" encoding="utf-8"?>
<cs:colorStyle xmlns:cs="http://schemas.microsoft.com/office/drawing/2012/chartStyle" xmlns:a="http://schemas.openxmlformats.org/drawingml/2006/main" meth="acrossLinear" id="2">
  <a:schemeClr val="accent1"/>
  <a:schemeClr val="accent2"/>
  <a:schemeClr val="accent3"/>
  <a:schemeClr val="accent4"/>
  <a:schemeClr val="accent5"/>
  <a:schemeClr val="accent6"/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66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image" Target="../media/image27.jpeg"/><Relationship Id="rId5" Type="http://schemas.openxmlformats.org/officeDocument/2006/relationships/image" Target="../media/image31.jpeg"/><Relationship Id="rId4" Type="http://schemas.openxmlformats.org/officeDocument/2006/relationships/image" Target="../media/image30.jp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image" Target="../media/image27.jpeg"/><Relationship Id="rId5" Type="http://schemas.openxmlformats.org/officeDocument/2006/relationships/image" Target="../media/image31.jpeg"/><Relationship Id="rId4" Type="http://schemas.openxmlformats.org/officeDocument/2006/relationships/image" Target="../media/image30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5C08124-FA6B-4776-A230-F0FB98628074}" type="doc">
      <dgm:prSet loTypeId="urn:microsoft.com/office/officeart/2005/8/layout/p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CA"/>
        </a:p>
      </dgm:t>
    </dgm:pt>
    <dgm:pt modelId="{D4B8EB8D-65FE-4843-BCF5-E42F21659DEE}">
      <dgm:prSet phldrT="[Text]" custT="1"/>
      <dgm:spPr/>
      <dgm:t>
        <a:bodyPr/>
        <a:lstStyle/>
        <a:p>
          <a:r>
            <a:rPr lang="en-US" sz="1200" dirty="0">
              <a:solidFill>
                <a:schemeClr val="tx1"/>
              </a:solidFill>
              <a:latin typeface="Montserrat" panose="00000500000000000000" pitchFamily="2" charset="0"/>
            </a:rPr>
            <a:t>$4.73</a:t>
          </a:r>
        </a:p>
        <a:p>
          <a:r>
            <a:rPr lang="en-US" sz="1200" dirty="0">
              <a:solidFill>
                <a:schemeClr val="tx1"/>
              </a:solidFill>
              <a:latin typeface="Montserrat" panose="00000500000000000000" pitchFamily="2" charset="0"/>
            </a:rPr>
            <a:t>Winter Maintenance</a:t>
          </a:r>
          <a:endParaRPr lang="en-CA" sz="1200" dirty="0">
            <a:solidFill>
              <a:schemeClr val="tx1"/>
            </a:solidFill>
            <a:latin typeface="Montserrat" panose="00000500000000000000" pitchFamily="2" charset="0"/>
          </a:endParaRPr>
        </a:p>
      </dgm:t>
    </dgm:pt>
    <dgm:pt modelId="{198FF169-4285-46FB-B0E0-47BA89543B05}" type="parTrans" cxnId="{C5B5BABF-683A-4533-828E-D9EF5DE10FAE}">
      <dgm:prSet/>
      <dgm:spPr/>
      <dgm:t>
        <a:bodyPr/>
        <a:lstStyle/>
        <a:p>
          <a:endParaRPr lang="en-CA" sz="1050">
            <a:solidFill>
              <a:schemeClr val="tx1"/>
            </a:solidFill>
          </a:endParaRPr>
        </a:p>
      </dgm:t>
    </dgm:pt>
    <dgm:pt modelId="{A372A077-3A09-4DA2-8CF0-F053E6734FF1}" type="sibTrans" cxnId="{C5B5BABF-683A-4533-828E-D9EF5DE10FAE}">
      <dgm:prSet/>
      <dgm:spPr/>
      <dgm:t>
        <a:bodyPr/>
        <a:lstStyle/>
        <a:p>
          <a:endParaRPr lang="en-CA" sz="1050">
            <a:solidFill>
              <a:schemeClr val="tx1"/>
            </a:solidFill>
          </a:endParaRPr>
        </a:p>
      </dgm:t>
    </dgm:pt>
    <dgm:pt modelId="{AA51473A-60F9-4CDA-BBCD-B7F62D7F69FE}">
      <dgm:prSet phldrT="[Text]" custT="1"/>
      <dgm:spPr/>
      <dgm:t>
        <a:bodyPr/>
        <a:lstStyle/>
        <a:p>
          <a:r>
            <a:rPr lang="en-US" sz="1200" dirty="0">
              <a:solidFill>
                <a:schemeClr val="tx1"/>
              </a:solidFill>
              <a:latin typeface="Montserrat" panose="00000500000000000000" pitchFamily="2" charset="0"/>
            </a:rPr>
            <a:t>$1.46</a:t>
          </a:r>
        </a:p>
        <a:p>
          <a:r>
            <a:rPr lang="en-US" sz="1200" dirty="0">
              <a:solidFill>
                <a:schemeClr val="tx1"/>
              </a:solidFill>
              <a:latin typeface="Montserrat" panose="00000500000000000000" pitchFamily="2" charset="0"/>
            </a:rPr>
            <a:t>Streetlighting </a:t>
          </a:r>
          <a:endParaRPr lang="en-CA" sz="1200" dirty="0">
            <a:solidFill>
              <a:schemeClr val="tx1"/>
            </a:solidFill>
            <a:latin typeface="Montserrat" panose="00000500000000000000" pitchFamily="2" charset="0"/>
          </a:endParaRPr>
        </a:p>
      </dgm:t>
    </dgm:pt>
    <dgm:pt modelId="{DA3388D0-1EB5-45EE-BD40-F15B78C2B55A}" type="parTrans" cxnId="{97423B32-1EB8-4798-ADBE-FB575F142F54}">
      <dgm:prSet/>
      <dgm:spPr/>
      <dgm:t>
        <a:bodyPr/>
        <a:lstStyle/>
        <a:p>
          <a:endParaRPr lang="en-CA" sz="1050">
            <a:solidFill>
              <a:schemeClr val="tx1"/>
            </a:solidFill>
          </a:endParaRPr>
        </a:p>
      </dgm:t>
    </dgm:pt>
    <dgm:pt modelId="{22F64FF5-DFBA-4AC9-9E23-AFBD118BD7CF}" type="sibTrans" cxnId="{97423B32-1EB8-4798-ADBE-FB575F142F54}">
      <dgm:prSet/>
      <dgm:spPr/>
      <dgm:t>
        <a:bodyPr/>
        <a:lstStyle/>
        <a:p>
          <a:endParaRPr lang="en-CA" sz="1050">
            <a:solidFill>
              <a:schemeClr val="tx1"/>
            </a:solidFill>
          </a:endParaRPr>
        </a:p>
      </dgm:t>
    </dgm:pt>
    <dgm:pt modelId="{BEC8D89D-89E5-4357-A2CB-806BE92ABDA0}">
      <dgm:prSet phldrT="[Text]" custT="1"/>
      <dgm:spPr/>
      <dgm:t>
        <a:bodyPr/>
        <a:lstStyle/>
        <a:p>
          <a:r>
            <a:rPr lang="en-US" sz="1200" dirty="0">
              <a:solidFill>
                <a:schemeClr val="tx1"/>
              </a:solidFill>
              <a:latin typeface="Montserrat" panose="00000500000000000000" pitchFamily="2" charset="0"/>
            </a:rPr>
            <a:t>$4.21</a:t>
          </a:r>
        </a:p>
        <a:p>
          <a:r>
            <a:rPr lang="en-US" sz="1200" dirty="0">
              <a:solidFill>
                <a:schemeClr val="tx1"/>
              </a:solidFill>
              <a:latin typeface="Montserrat" panose="00000500000000000000" pitchFamily="2" charset="0"/>
            </a:rPr>
            <a:t>Library</a:t>
          </a:r>
          <a:endParaRPr lang="en-CA" sz="1200" dirty="0">
            <a:solidFill>
              <a:schemeClr val="tx1"/>
            </a:solidFill>
            <a:latin typeface="Montserrat" panose="00000500000000000000" pitchFamily="2" charset="0"/>
          </a:endParaRPr>
        </a:p>
      </dgm:t>
    </dgm:pt>
    <dgm:pt modelId="{71D53B06-E113-48D4-ACB8-526DD75B7E3F}" type="parTrans" cxnId="{DB6FA066-7046-4805-A37D-8BAE0E0D59EF}">
      <dgm:prSet/>
      <dgm:spPr/>
      <dgm:t>
        <a:bodyPr/>
        <a:lstStyle/>
        <a:p>
          <a:endParaRPr lang="en-CA" sz="1050">
            <a:solidFill>
              <a:schemeClr val="tx1"/>
            </a:solidFill>
          </a:endParaRPr>
        </a:p>
      </dgm:t>
    </dgm:pt>
    <dgm:pt modelId="{D9F36C38-045D-434A-A4A9-3579619094F2}" type="sibTrans" cxnId="{DB6FA066-7046-4805-A37D-8BAE0E0D59EF}">
      <dgm:prSet/>
      <dgm:spPr/>
      <dgm:t>
        <a:bodyPr/>
        <a:lstStyle/>
        <a:p>
          <a:endParaRPr lang="en-CA" sz="1050">
            <a:solidFill>
              <a:schemeClr val="tx1"/>
            </a:solidFill>
          </a:endParaRPr>
        </a:p>
      </dgm:t>
    </dgm:pt>
    <dgm:pt modelId="{ECA23A50-F402-44F3-9BBF-FF42F2675FD2}">
      <dgm:prSet phldrT="[Text]" custT="1"/>
      <dgm:spPr/>
      <dgm:t>
        <a:bodyPr/>
        <a:lstStyle/>
        <a:p>
          <a:r>
            <a:rPr lang="en-US" sz="1200" dirty="0">
              <a:solidFill>
                <a:schemeClr val="tx1"/>
              </a:solidFill>
              <a:latin typeface="Montserrat" panose="00000500000000000000" pitchFamily="2" charset="0"/>
            </a:rPr>
            <a:t>$4.34</a:t>
          </a:r>
        </a:p>
        <a:p>
          <a:r>
            <a:rPr lang="en-US" sz="1200" dirty="0">
              <a:solidFill>
                <a:schemeClr val="tx1"/>
              </a:solidFill>
              <a:latin typeface="Montserrat" panose="00000500000000000000" pitchFamily="2" charset="0"/>
            </a:rPr>
            <a:t>Parks</a:t>
          </a:r>
        </a:p>
      </dgm:t>
    </dgm:pt>
    <dgm:pt modelId="{612EE15E-751C-45D2-B530-01A88CDB0933}" type="parTrans" cxnId="{CB084289-ECFD-4EE6-928E-D1B383A26A3A}">
      <dgm:prSet/>
      <dgm:spPr/>
      <dgm:t>
        <a:bodyPr/>
        <a:lstStyle/>
        <a:p>
          <a:endParaRPr lang="en-CA" sz="1050">
            <a:solidFill>
              <a:schemeClr val="tx1"/>
            </a:solidFill>
          </a:endParaRPr>
        </a:p>
      </dgm:t>
    </dgm:pt>
    <dgm:pt modelId="{1528C68A-9C24-4905-B134-CFCA7F434568}" type="sibTrans" cxnId="{CB084289-ECFD-4EE6-928E-D1B383A26A3A}">
      <dgm:prSet/>
      <dgm:spPr/>
      <dgm:t>
        <a:bodyPr/>
        <a:lstStyle/>
        <a:p>
          <a:endParaRPr lang="en-CA" sz="1050">
            <a:solidFill>
              <a:schemeClr val="tx1"/>
            </a:solidFill>
          </a:endParaRPr>
        </a:p>
      </dgm:t>
    </dgm:pt>
    <dgm:pt modelId="{6BC1CFAC-10D4-4167-B84C-A6C3180B945F}">
      <dgm:prSet custT="1"/>
      <dgm:spPr/>
      <dgm:t>
        <a:bodyPr/>
        <a:lstStyle/>
        <a:p>
          <a:r>
            <a:rPr lang="en-US" sz="1200" dirty="0">
              <a:solidFill>
                <a:schemeClr val="tx1"/>
              </a:solidFill>
              <a:latin typeface="Montserrat" panose="00000500000000000000" pitchFamily="2" charset="0"/>
            </a:rPr>
            <a:t>$0.72</a:t>
          </a:r>
        </a:p>
        <a:p>
          <a:r>
            <a:rPr lang="en-US" sz="1200" dirty="0">
              <a:solidFill>
                <a:schemeClr val="tx1"/>
              </a:solidFill>
              <a:latin typeface="Montserrat" panose="00000500000000000000" pitchFamily="2" charset="0"/>
            </a:rPr>
            <a:t>Crossing Guards</a:t>
          </a:r>
          <a:endParaRPr lang="en-CA" sz="1200" dirty="0">
            <a:solidFill>
              <a:schemeClr val="tx1"/>
            </a:solidFill>
            <a:latin typeface="Montserrat" panose="00000500000000000000" pitchFamily="2" charset="0"/>
          </a:endParaRPr>
        </a:p>
      </dgm:t>
    </dgm:pt>
    <dgm:pt modelId="{DE517850-1FB7-4856-AD8B-81837AF68C32}" type="parTrans" cxnId="{53EC35E4-DA06-40BF-BA10-A7D5B4A05E84}">
      <dgm:prSet/>
      <dgm:spPr/>
      <dgm:t>
        <a:bodyPr/>
        <a:lstStyle/>
        <a:p>
          <a:endParaRPr lang="en-CA" sz="1050">
            <a:solidFill>
              <a:schemeClr val="tx1"/>
            </a:solidFill>
          </a:endParaRPr>
        </a:p>
      </dgm:t>
    </dgm:pt>
    <dgm:pt modelId="{694058B4-2C4F-4EC2-B684-7D113452CE1C}" type="sibTrans" cxnId="{53EC35E4-DA06-40BF-BA10-A7D5B4A05E84}">
      <dgm:prSet/>
      <dgm:spPr/>
      <dgm:t>
        <a:bodyPr/>
        <a:lstStyle/>
        <a:p>
          <a:endParaRPr lang="en-CA" sz="1050">
            <a:solidFill>
              <a:schemeClr val="tx1"/>
            </a:solidFill>
          </a:endParaRPr>
        </a:p>
      </dgm:t>
    </dgm:pt>
    <dgm:pt modelId="{E410F40F-0175-445C-9241-2DF582E08A5A}" type="pres">
      <dgm:prSet presAssocID="{95C08124-FA6B-4776-A230-F0FB98628074}" presName="Name0" presStyleCnt="0">
        <dgm:presLayoutVars>
          <dgm:dir/>
          <dgm:resizeHandles val="exact"/>
        </dgm:presLayoutVars>
      </dgm:prSet>
      <dgm:spPr/>
    </dgm:pt>
    <dgm:pt modelId="{58EC9634-FA32-4AB5-8604-A85792F2BF70}" type="pres">
      <dgm:prSet presAssocID="{D4B8EB8D-65FE-4843-BCF5-E42F21659DEE}" presName="compNode" presStyleCnt="0"/>
      <dgm:spPr/>
    </dgm:pt>
    <dgm:pt modelId="{C7C934CE-BBF7-4BD3-BB57-33719D7A5AA8}" type="pres">
      <dgm:prSet presAssocID="{D4B8EB8D-65FE-4843-BCF5-E42F21659DEE}" presName="pictRect" presStyleLbl="node1" presStyleIdx="0" presStyleCnt="5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</dgm:spPr>
    </dgm:pt>
    <dgm:pt modelId="{2A67CB38-6EE2-4E89-8EC8-AC9E76BD0A0E}" type="pres">
      <dgm:prSet presAssocID="{D4B8EB8D-65FE-4843-BCF5-E42F21659DEE}" presName="textRect" presStyleLbl="revTx" presStyleIdx="0" presStyleCnt="5">
        <dgm:presLayoutVars>
          <dgm:bulletEnabled val="1"/>
        </dgm:presLayoutVars>
      </dgm:prSet>
      <dgm:spPr/>
    </dgm:pt>
    <dgm:pt modelId="{B325987A-3671-4F80-9620-E38D5703E332}" type="pres">
      <dgm:prSet presAssocID="{A372A077-3A09-4DA2-8CF0-F053E6734FF1}" presName="sibTrans" presStyleLbl="sibTrans2D1" presStyleIdx="0" presStyleCnt="0"/>
      <dgm:spPr/>
    </dgm:pt>
    <dgm:pt modelId="{5CD55EB0-A6EC-4840-9355-9C8ABEAE9E4C}" type="pres">
      <dgm:prSet presAssocID="{AA51473A-60F9-4CDA-BBCD-B7F62D7F69FE}" presName="compNode" presStyleCnt="0"/>
      <dgm:spPr/>
    </dgm:pt>
    <dgm:pt modelId="{405E694A-7AC3-42D1-901F-1FF3E3B9EE73}" type="pres">
      <dgm:prSet presAssocID="{AA51473A-60F9-4CDA-BBCD-B7F62D7F69FE}" presName="pictRect" presStyleLbl="node1" presStyleIdx="1" presStyleCnt="5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</dgm:pt>
    <dgm:pt modelId="{DF21E7AF-7F8B-4570-80AA-A6CF6DE01050}" type="pres">
      <dgm:prSet presAssocID="{AA51473A-60F9-4CDA-BBCD-B7F62D7F69FE}" presName="textRect" presStyleLbl="revTx" presStyleIdx="1" presStyleCnt="5">
        <dgm:presLayoutVars>
          <dgm:bulletEnabled val="1"/>
        </dgm:presLayoutVars>
      </dgm:prSet>
      <dgm:spPr/>
    </dgm:pt>
    <dgm:pt modelId="{F3F213BF-7856-4CF7-AE32-0311914150D6}" type="pres">
      <dgm:prSet presAssocID="{22F64FF5-DFBA-4AC9-9E23-AFBD118BD7CF}" presName="sibTrans" presStyleLbl="sibTrans2D1" presStyleIdx="0" presStyleCnt="0"/>
      <dgm:spPr/>
    </dgm:pt>
    <dgm:pt modelId="{7029088B-069D-44D9-B8BE-D864C81E32A8}" type="pres">
      <dgm:prSet presAssocID="{BEC8D89D-89E5-4357-A2CB-806BE92ABDA0}" presName="compNode" presStyleCnt="0"/>
      <dgm:spPr/>
    </dgm:pt>
    <dgm:pt modelId="{4557E447-F9DF-448C-A9B1-EEA12FE34C67}" type="pres">
      <dgm:prSet presAssocID="{BEC8D89D-89E5-4357-A2CB-806BE92ABDA0}" presName="pictRect" presStyleLbl="node1" presStyleIdx="2" presStyleCnt="5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" b="-7000"/>
          </a:stretch>
        </a:blipFill>
      </dgm:spPr>
    </dgm:pt>
    <dgm:pt modelId="{D766D4D4-C30B-4949-9567-09E7C9B1938A}" type="pres">
      <dgm:prSet presAssocID="{BEC8D89D-89E5-4357-A2CB-806BE92ABDA0}" presName="textRect" presStyleLbl="revTx" presStyleIdx="2" presStyleCnt="5">
        <dgm:presLayoutVars>
          <dgm:bulletEnabled val="1"/>
        </dgm:presLayoutVars>
      </dgm:prSet>
      <dgm:spPr/>
    </dgm:pt>
    <dgm:pt modelId="{1E512CA2-10E3-4DCB-980E-D2A1D741D6BE}" type="pres">
      <dgm:prSet presAssocID="{D9F36C38-045D-434A-A4A9-3579619094F2}" presName="sibTrans" presStyleLbl="sibTrans2D1" presStyleIdx="0" presStyleCnt="0"/>
      <dgm:spPr/>
    </dgm:pt>
    <dgm:pt modelId="{8329351F-1D6D-46D5-99D8-2D4483B5AA29}" type="pres">
      <dgm:prSet presAssocID="{ECA23A50-F402-44F3-9BBF-FF42F2675FD2}" presName="compNode" presStyleCnt="0"/>
      <dgm:spPr/>
    </dgm:pt>
    <dgm:pt modelId="{B23667ED-3B15-47D1-9918-EB71DA46A064}" type="pres">
      <dgm:prSet presAssocID="{ECA23A50-F402-44F3-9BBF-FF42F2675FD2}" presName="pictRect" presStyleLbl="node1" presStyleIdx="3" presStyleCnt="5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3000" b="-23000"/>
          </a:stretch>
        </a:blipFill>
      </dgm:spPr>
    </dgm:pt>
    <dgm:pt modelId="{D9A86260-4A90-4F9B-B1FF-CAD1A5C0068E}" type="pres">
      <dgm:prSet presAssocID="{ECA23A50-F402-44F3-9BBF-FF42F2675FD2}" presName="textRect" presStyleLbl="revTx" presStyleIdx="3" presStyleCnt="5">
        <dgm:presLayoutVars>
          <dgm:bulletEnabled val="1"/>
        </dgm:presLayoutVars>
      </dgm:prSet>
      <dgm:spPr/>
    </dgm:pt>
    <dgm:pt modelId="{1A00E521-06F9-4ADA-A99E-578E8F081721}" type="pres">
      <dgm:prSet presAssocID="{1528C68A-9C24-4905-B134-CFCA7F434568}" presName="sibTrans" presStyleLbl="sibTrans2D1" presStyleIdx="0" presStyleCnt="0"/>
      <dgm:spPr/>
    </dgm:pt>
    <dgm:pt modelId="{A1D0C8C1-CFAF-4764-A91C-2E12D088B33B}" type="pres">
      <dgm:prSet presAssocID="{6BC1CFAC-10D4-4167-B84C-A6C3180B945F}" presName="compNode" presStyleCnt="0"/>
      <dgm:spPr/>
    </dgm:pt>
    <dgm:pt modelId="{B7E50185-FD4B-44C8-807C-8D59E0C22F26}" type="pres">
      <dgm:prSet presAssocID="{6BC1CFAC-10D4-4167-B84C-A6C3180B945F}" presName="pictRect" presStyleLbl="node1" presStyleIdx="4" presStyleCnt="5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</dgm:spPr>
    </dgm:pt>
    <dgm:pt modelId="{1E536FF0-AD16-42C4-9432-7A26ABC57500}" type="pres">
      <dgm:prSet presAssocID="{6BC1CFAC-10D4-4167-B84C-A6C3180B945F}" presName="textRect" presStyleLbl="revTx" presStyleIdx="4" presStyleCnt="5">
        <dgm:presLayoutVars>
          <dgm:bulletEnabled val="1"/>
        </dgm:presLayoutVars>
      </dgm:prSet>
      <dgm:spPr/>
    </dgm:pt>
  </dgm:ptLst>
  <dgm:cxnLst>
    <dgm:cxn modelId="{97423B32-1EB8-4798-ADBE-FB575F142F54}" srcId="{95C08124-FA6B-4776-A230-F0FB98628074}" destId="{AA51473A-60F9-4CDA-BBCD-B7F62D7F69FE}" srcOrd="1" destOrd="0" parTransId="{DA3388D0-1EB5-45EE-BD40-F15B78C2B55A}" sibTransId="{22F64FF5-DFBA-4AC9-9E23-AFBD118BD7CF}"/>
    <dgm:cxn modelId="{3062943F-8DEF-46EB-8972-2A9EDE002168}" type="presOf" srcId="{D9F36C38-045D-434A-A4A9-3579619094F2}" destId="{1E512CA2-10E3-4DCB-980E-D2A1D741D6BE}" srcOrd="0" destOrd="0" presId="urn:microsoft.com/office/officeart/2005/8/layout/pList1"/>
    <dgm:cxn modelId="{61133665-ED4F-4464-AD56-64452F76C29B}" type="presOf" srcId="{22F64FF5-DFBA-4AC9-9E23-AFBD118BD7CF}" destId="{F3F213BF-7856-4CF7-AE32-0311914150D6}" srcOrd="0" destOrd="0" presId="urn:microsoft.com/office/officeart/2005/8/layout/pList1"/>
    <dgm:cxn modelId="{DB6FA066-7046-4805-A37D-8BAE0E0D59EF}" srcId="{95C08124-FA6B-4776-A230-F0FB98628074}" destId="{BEC8D89D-89E5-4357-A2CB-806BE92ABDA0}" srcOrd="2" destOrd="0" parTransId="{71D53B06-E113-48D4-ACB8-526DD75B7E3F}" sibTransId="{D9F36C38-045D-434A-A4A9-3579619094F2}"/>
    <dgm:cxn modelId="{FEEA4C71-74E3-4C1D-8D84-7BF686E31BDD}" type="presOf" srcId="{95C08124-FA6B-4776-A230-F0FB98628074}" destId="{E410F40F-0175-445C-9241-2DF582E08A5A}" srcOrd="0" destOrd="0" presId="urn:microsoft.com/office/officeart/2005/8/layout/pList1"/>
    <dgm:cxn modelId="{E5D5DC83-86A9-4388-A09C-CE0854D718A0}" type="presOf" srcId="{6BC1CFAC-10D4-4167-B84C-A6C3180B945F}" destId="{1E536FF0-AD16-42C4-9432-7A26ABC57500}" srcOrd="0" destOrd="0" presId="urn:microsoft.com/office/officeart/2005/8/layout/pList1"/>
    <dgm:cxn modelId="{71DC3086-4E9B-4891-AC81-C43B8C8A06A3}" type="presOf" srcId="{ECA23A50-F402-44F3-9BBF-FF42F2675FD2}" destId="{D9A86260-4A90-4F9B-B1FF-CAD1A5C0068E}" srcOrd="0" destOrd="0" presId="urn:microsoft.com/office/officeart/2005/8/layout/pList1"/>
    <dgm:cxn modelId="{CB084289-ECFD-4EE6-928E-D1B383A26A3A}" srcId="{95C08124-FA6B-4776-A230-F0FB98628074}" destId="{ECA23A50-F402-44F3-9BBF-FF42F2675FD2}" srcOrd="3" destOrd="0" parTransId="{612EE15E-751C-45D2-B530-01A88CDB0933}" sibTransId="{1528C68A-9C24-4905-B134-CFCA7F434568}"/>
    <dgm:cxn modelId="{1B554B90-B1AE-411A-BDC6-E16486E6F449}" type="presOf" srcId="{A372A077-3A09-4DA2-8CF0-F053E6734FF1}" destId="{B325987A-3671-4F80-9620-E38D5703E332}" srcOrd="0" destOrd="0" presId="urn:microsoft.com/office/officeart/2005/8/layout/pList1"/>
    <dgm:cxn modelId="{B5ED56AB-CFE8-43F6-A057-19E48170A13B}" type="presOf" srcId="{AA51473A-60F9-4CDA-BBCD-B7F62D7F69FE}" destId="{DF21E7AF-7F8B-4570-80AA-A6CF6DE01050}" srcOrd="0" destOrd="0" presId="urn:microsoft.com/office/officeart/2005/8/layout/pList1"/>
    <dgm:cxn modelId="{D78E3EB3-8099-44A3-AA3E-DFB1521D1BAB}" type="presOf" srcId="{1528C68A-9C24-4905-B134-CFCA7F434568}" destId="{1A00E521-06F9-4ADA-A99E-578E8F081721}" srcOrd="0" destOrd="0" presId="urn:microsoft.com/office/officeart/2005/8/layout/pList1"/>
    <dgm:cxn modelId="{C5B5BABF-683A-4533-828E-D9EF5DE10FAE}" srcId="{95C08124-FA6B-4776-A230-F0FB98628074}" destId="{D4B8EB8D-65FE-4843-BCF5-E42F21659DEE}" srcOrd="0" destOrd="0" parTransId="{198FF169-4285-46FB-B0E0-47BA89543B05}" sibTransId="{A372A077-3A09-4DA2-8CF0-F053E6734FF1}"/>
    <dgm:cxn modelId="{3E6510DF-5457-44E1-AF46-60AD5C87FB7C}" type="presOf" srcId="{BEC8D89D-89E5-4357-A2CB-806BE92ABDA0}" destId="{D766D4D4-C30B-4949-9567-09E7C9B1938A}" srcOrd="0" destOrd="0" presId="urn:microsoft.com/office/officeart/2005/8/layout/pList1"/>
    <dgm:cxn modelId="{53EC35E4-DA06-40BF-BA10-A7D5B4A05E84}" srcId="{95C08124-FA6B-4776-A230-F0FB98628074}" destId="{6BC1CFAC-10D4-4167-B84C-A6C3180B945F}" srcOrd="4" destOrd="0" parTransId="{DE517850-1FB7-4856-AD8B-81837AF68C32}" sibTransId="{694058B4-2C4F-4EC2-B684-7D113452CE1C}"/>
    <dgm:cxn modelId="{BF238FEC-7EDB-4D84-80F7-F8807117B1AD}" type="presOf" srcId="{D4B8EB8D-65FE-4843-BCF5-E42F21659DEE}" destId="{2A67CB38-6EE2-4E89-8EC8-AC9E76BD0A0E}" srcOrd="0" destOrd="0" presId="urn:microsoft.com/office/officeart/2005/8/layout/pList1"/>
    <dgm:cxn modelId="{A1417935-E829-444C-B1AE-7C4B5FA76E2B}" type="presParOf" srcId="{E410F40F-0175-445C-9241-2DF582E08A5A}" destId="{58EC9634-FA32-4AB5-8604-A85792F2BF70}" srcOrd="0" destOrd="0" presId="urn:microsoft.com/office/officeart/2005/8/layout/pList1"/>
    <dgm:cxn modelId="{882491F8-504E-484B-B714-D54E21C6103F}" type="presParOf" srcId="{58EC9634-FA32-4AB5-8604-A85792F2BF70}" destId="{C7C934CE-BBF7-4BD3-BB57-33719D7A5AA8}" srcOrd="0" destOrd="0" presId="urn:microsoft.com/office/officeart/2005/8/layout/pList1"/>
    <dgm:cxn modelId="{F01EA7D6-5AB2-4AC5-993D-22CC63A3F4B4}" type="presParOf" srcId="{58EC9634-FA32-4AB5-8604-A85792F2BF70}" destId="{2A67CB38-6EE2-4E89-8EC8-AC9E76BD0A0E}" srcOrd="1" destOrd="0" presId="urn:microsoft.com/office/officeart/2005/8/layout/pList1"/>
    <dgm:cxn modelId="{CCD3C40B-870E-430A-84AD-16814B4C4D83}" type="presParOf" srcId="{E410F40F-0175-445C-9241-2DF582E08A5A}" destId="{B325987A-3671-4F80-9620-E38D5703E332}" srcOrd="1" destOrd="0" presId="urn:microsoft.com/office/officeart/2005/8/layout/pList1"/>
    <dgm:cxn modelId="{38721B9C-ACD7-4B9A-B0A6-0E4EF4A2C445}" type="presParOf" srcId="{E410F40F-0175-445C-9241-2DF582E08A5A}" destId="{5CD55EB0-A6EC-4840-9355-9C8ABEAE9E4C}" srcOrd="2" destOrd="0" presId="urn:microsoft.com/office/officeart/2005/8/layout/pList1"/>
    <dgm:cxn modelId="{F23D45FA-C1DF-49E6-BF8E-88D14A6B911A}" type="presParOf" srcId="{5CD55EB0-A6EC-4840-9355-9C8ABEAE9E4C}" destId="{405E694A-7AC3-42D1-901F-1FF3E3B9EE73}" srcOrd="0" destOrd="0" presId="urn:microsoft.com/office/officeart/2005/8/layout/pList1"/>
    <dgm:cxn modelId="{6FCEAE91-476F-49CA-94F5-E2F9C20A89C8}" type="presParOf" srcId="{5CD55EB0-A6EC-4840-9355-9C8ABEAE9E4C}" destId="{DF21E7AF-7F8B-4570-80AA-A6CF6DE01050}" srcOrd="1" destOrd="0" presId="urn:microsoft.com/office/officeart/2005/8/layout/pList1"/>
    <dgm:cxn modelId="{7C888BA5-65B1-4E27-BB75-5BD50E60BB13}" type="presParOf" srcId="{E410F40F-0175-445C-9241-2DF582E08A5A}" destId="{F3F213BF-7856-4CF7-AE32-0311914150D6}" srcOrd="3" destOrd="0" presId="urn:microsoft.com/office/officeart/2005/8/layout/pList1"/>
    <dgm:cxn modelId="{7ED80817-E477-4B77-879C-1466D06A9DF6}" type="presParOf" srcId="{E410F40F-0175-445C-9241-2DF582E08A5A}" destId="{7029088B-069D-44D9-B8BE-D864C81E32A8}" srcOrd="4" destOrd="0" presId="urn:microsoft.com/office/officeart/2005/8/layout/pList1"/>
    <dgm:cxn modelId="{785919F6-EAF1-4AED-A242-B02852C8E9D7}" type="presParOf" srcId="{7029088B-069D-44D9-B8BE-D864C81E32A8}" destId="{4557E447-F9DF-448C-A9B1-EEA12FE34C67}" srcOrd="0" destOrd="0" presId="urn:microsoft.com/office/officeart/2005/8/layout/pList1"/>
    <dgm:cxn modelId="{01B58CCA-E171-498F-AB9C-318517E3B21E}" type="presParOf" srcId="{7029088B-069D-44D9-B8BE-D864C81E32A8}" destId="{D766D4D4-C30B-4949-9567-09E7C9B1938A}" srcOrd="1" destOrd="0" presId="urn:microsoft.com/office/officeart/2005/8/layout/pList1"/>
    <dgm:cxn modelId="{BB5AF070-58FA-4AAE-8931-39C04C50539B}" type="presParOf" srcId="{E410F40F-0175-445C-9241-2DF582E08A5A}" destId="{1E512CA2-10E3-4DCB-980E-D2A1D741D6BE}" srcOrd="5" destOrd="0" presId="urn:microsoft.com/office/officeart/2005/8/layout/pList1"/>
    <dgm:cxn modelId="{F2D2907B-5336-419E-B039-75011CD632E5}" type="presParOf" srcId="{E410F40F-0175-445C-9241-2DF582E08A5A}" destId="{8329351F-1D6D-46D5-99D8-2D4483B5AA29}" srcOrd="6" destOrd="0" presId="urn:microsoft.com/office/officeart/2005/8/layout/pList1"/>
    <dgm:cxn modelId="{5CD01D3C-67E9-403E-B843-78C8C59847F3}" type="presParOf" srcId="{8329351F-1D6D-46D5-99D8-2D4483B5AA29}" destId="{B23667ED-3B15-47D1-9918-EB71DA46A064}" srcOrd="0" destOrd="0" presId="urn:microsoft.com/office/officeart/2005/8/layout/pList1"/>
    <dgm:cxn modelId="{1F7246FC-11A2-4E05-BA01-24CAE7D26A22}" type="presParOf" srcId="{8329351F-1D6D-46D5-99D8-2D4483B5AA29}" destId="{D9A86260-4A90-4F9B-B1FF-CAD1A5C0068E}" srcOrd="1" destOrd="0" presId="urn:microsoft.com/office/officeart/2005/8/layout/pList1"/>
    <dgm:cxn modelId="{52371D23-90FE-41C8-B4E9-CB5C4E8042C8}" type="presParOf" srcId="{E410F40F-0175-445C-9241-2DF582E08A5A}" destId="{1A00E521-06F9-4ADA-A99E-578E8F081721}" srcOrd="7" destOrd="0" presId="urn:microsoft.com/office/officeart/2005/8/layout/pList1"/>
    <dgm:cxn modelId="{E45CFD85-3CC6-4F51-BC2F-C033232CBF17}" type="presParOf" srcId="{E410F40F-0175-445C-9241-2DF582E08A5A}" destId="{A1D0C8C1-CFAF-4764-A91C-2E12D088B33B}" srcOrd="8" destOrd="0" presId="urn:microsoft.com/office/officeart/2005/8/layout/pList1"/>
    <dgm:cxn modelId="{4D3C4620-848D-44E4-BC8E-E92A8798B0A5}" type="presParOf" srcId="{A1D0C8C1-CFAF-4764-A91C-2E12D088B33B}" destId="{B7E50185-FD4B-44C8-807C-8D59E0C22F26}" srcOrd="0" destOrd="0" presId="urn:microsoft.com/office/officeart/2005/8/layout/pList1"/>
    <dgm:cxn modelId="{51ADA891-0462-4F48-A27A-BD4E05489778}" type="presParOf" srcId="{A1D0C8C1-CFAF-4764-A91C-2E12D088B33B}" destId="{1E536FF0-AD16-42C4-9432-7A26ABC57500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C934CE-BBF7-4BD3-BB57-33719D7A5AA8}">
      <dsp:nvSpPr>
        <dsp:cNvPr id="0" name=""/>
        <dsp:cNvSpPr/>
      </dsp:nvSpPr>
      <dsp:spPr>
        <a:xfrm>
          <a:off x="5454" y="481692"/>
          <a:ext cx="1882194" cy="1296831"/>
        </a:xfrm>
        <a:prstGeom prst="round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67CB38-6EE2-4E89-8EC8-AC9E76BD0A0E}">
      <dsp:nvSpPr>
        <dsp:cNvPr id="0" name=""/>
        <dsp:cNvSpPr/>
      </dsp:nvSpPr>
      <dsp:spPr>
        <a:xfrm>
          <a:off x="5454" y="1778523"/>
          <a:ext cx="1882194" cy="6982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0" numCol="1" spcCol="1270" anchor="t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chemeClr val="tx1"/>
              </a:solidFill>
              <a:latin typeface="Montserrat" panose="00000500000000000000" pitchFamily="2" charset="0"/>
            </a:rPr>
            <a:t>$4.73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chemeClr val="tx1"/>
              </a:solidFill>
              <a:latin typeface="Montserrat" panose="00000500000000000000" pitchFamily="2" charset="0"/>
            </a:rPr>
            <a:t>Winter Maintenance</a:t>
          </a:r>
          <a:endParaRPr lang="en-CA" sz="1200" kern="1200" dirty="0">
            <a:solidFill>
              <a:schemeClr val="tx1"/>
            </a:solidFill>
            <a:latin typeface="Montserrat" panose="00000500000000000000" pitchFamily="2" charset="0"/>
          </a:endParaRPr>
        </a:p>
      </dsp:txBody>
      <dsp:txXfrm>
        <a:off x="5454" y="1778523"/>
        <a:ext cx="1882194" cy="698294"/>
      </dsp:txXfrm>
    </dsp:sp>
    <dsp:sp modelId="{405E694A-7AC3-42D1-901F-1FF3E3B9EE73}">
      <dsp:nvSpPr>
        <dsp:cNvPr id="0" name=""/>
        <dsp:cNvSpPr/>
      </dsp:nvSpPr>
      <dsp:spPr>
        <a:xfrm>
          <a:off x="2075947" y="481692"/>
          <a:ext cx="1882194" cy="1296831"/>
        </a:xfrm>
        <a:prstGeom prst="round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F21E7AF-7F8B-4570-80AA-A6CF6DE01050}">
      <dsp:nvSpPr>
        <dsp:cNvPr id="0" name=""/>
        <dsp:cNvSpPr/>
      </dsp:nvSpPr>
      <dsp:spPr>
        <a:xfrm>
          <a:off x="2075947" y="1778523"/>
          <a:ext cx="1882194" cy="6982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0" numCol="1" spcCol="1270" anchor="t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chemeClr val="tx1"/>
              </a:solidFill>
              <a:latin typeface="Montserrat" panose="00000500000000000000" pitchFamily="2" charset="0"/>
            </a:rPr>
            <a:t>$1.46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chemeClr val="tx1"/>
              </a:solidFill>
              <a:latin typeface="Montserrat" panose="00000500000000000000" pitchFamily="2" charset="0"/>
            </a:rPr>
            <a:t>Streetlighting </a:t>
          </a:r>
          <a:endParaRPr lang="en-CA" sz="1200" kern="1200" dirty="0">
            <a:solidFill>
              <a:schemeClr val="tx1"/>
            </a:solidFill>
            <a:latin typeface="Montserrat" panose="00000500000000000000" pitchFamily="2" charset="0"/>
          </a:endParaRPr>
        </a:p>
      </dsp:txBody>
      <dsp:txXfrm>
        <a:off x="2075947" y="1778523"/>
        <a:ext cx="1882194" cy="698294"/>
      </dsp:txXfrm>
    </dsp:sp>
    <dsp:sp modelId="{4557E447-F9DF-448C-A9B1-EEA12FE34C67}">
      <dsp:nvSpPr>
        <dsp:cNvPr id="0" name=""/>
        <dsp:cNvSpPr/>
      </dsp:nvSpPr>
      <dsp:spPr>
        <a:xfrm>
          <a:off x="4146440" y="481692"/>
          <a:ext cx="1882194" cy="1296831"/>
        </a:xfrm>
        <a:prstGeom prst="round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" b="-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766D4D4-C30B-4949-9567-09E7C9B1938A}">
      <dsp:nvSpPr>
        <dsp:cNvPr id="0" name=""/>
        <dsp:cNvSpPr/>
      </dsp:nvSpPr>
      <dsp:spPr>
        <a:xfrm>
          <a:off x="4146440" y="1778523"/>
          <a:ext cx="1882194" cy="6982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0" numCol="1" spcCol="1270" anchor="t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chemeClr val="tx1"/>
              </a:solidFill>
              <a:latin typeface="Montserrat" panose="00000500000000000000" pitchFamily="2" charset="0"/>
            </a:rPr>
            <a:t>$4.21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chemeClr val="tx1"/>
              </a:solidFill>
              <a:latin typeface="Montserrat" panose="00000500000000000000" pitchFamily="2" charset="0"/>
            </a:rPr>
            <a:t>Library</a:t>
          </a:r>
          <a:endParaRPr lang="en-CA" sz="1200" kern="1200" dirty="0">
            <a:solidFill>
              <a:schemeClr val="tx1"/>
            </a:solidFill>
            <a:latin typeface="Montserrat" panose="00000500000000000000" pitchFamily="2" charset="0"/>
          </a:endParaRPr>
        </a:p>
      </dsp:txBody>
      <dsp:txXfrm>
        <a:off x="4146440" y="1778523"/>
        <a:ext cx="1882194" cy="698294"/>
      </dsp:txXfrm>
    </dsp:sp>
    <dsp:sp modelId="{B23667ED-3B15-47D1-9918-EB71DA46A064}">
      <dsp:nvSpPr>
        <dsp:cNvPr id="0" name=""/>
        <dsp:cNvSpPr/>
      </dsp:nvSpPr>
      <dsp:spPr>
        <a:xfrm>
          <a:off x="6216933" y="481692"/>
          <a:ext cx="1882194" cy="1296831"/>
        </a:xfrm>
        <a:prstGeom prst="round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3000" b="-2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9A86260-4A90-4F9B-B1FF-CAD1A5C0068E}">
      <dsp:nvSpPr>
        <dsp:cNvPr id="0" name=""/>
        <dsp:cNvSpPr/>
      </dsp:nvSpPr>
      <dsp:spPr>
        <a:xfrm>
          <a:off x="6216933" y="1778523"/>
          <a:ext cx="1882194" cy="6982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0" numCol="1" spcCol="1270" anchor="t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chemeClr val="tx1"/>
              </a:solidFill>
              <a:latin typeface="Montserrat" panose="00000500000000000000" pitchFamily="2" charset="0"/>
            </a:rPr>
            <a:t>$4.34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chemeClr val="tx1"/>
              </a:solidFill>
              <a:latin typeface="Montserrat" panose="00000500000000000000" pitchFamily="2" charset="0"/>
            </a:rPr>
            <a:t>Parks</a:t>
          </a:r>
        </a:p>
      </dsp:txBody>
      <dsp:txXfrm>
        <a:off x="6216933" y="1778523"/>
        <a:ext cx="1882194" cy="698294"/>
      </dsp:txXfrm>
    </dsp:sp>
    <dsp:sp modelId="{B7E50185-FD4B-44C8-807C-8D59E0C22F26}">
      <dsp:nvSpPr>
        <dsp:cNvPr id="0" name=""/>
        <dsp:cNvSpPr/>
      </dsp:nvSpPr>
      <dsp:spPr>
        <a:xfrm>
          <a:off x="8287425" y="481692"/>
          <a:ext cx="1882194" cy="1296831"/>
        </a:xfrm>
        <a:prstGeom prst="round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536FF0-AD16-42C4-9432-7A26ABC57500}">
      <dsp:nvSpPr>
        <dsp:cNvPr id="0" name=""/>
        <dsp:cNvSpPr/>
      </dsp:nvSpPr>
      <dsp:spPr>
        <a:xfrm>
          <a:off x="8287425" y="1778523"/>
          <a:ext cx="1882194" cy="6982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0" numCol="1" spcCol="1270" anchor="t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chemeClr val="tx1"/>
              </a:solidFill>
              <a:latin typeface="Montserrat" panose="00000500000000000000" pitchFamily="2" charset="0"/>
            </a:rPr>
            <a:t>$0.72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chemeClr val="tx1"/>
              </a:solidFill>
              <a:latin typeface="Montserrat" panose="00000500000000000000" pitchFamily="2" charset="0"/>
            </a:rPr>
            <a:t>Crossing Guards</a:t>
          </a:r>
          <a:endParaRPr lang="en-CA" sz="1200" kern="1200" dirty="0">
            <a:solidFill>
              <a:schemeClr val="tx1"/>
            </a:solidFill>
            <a:latin typeface="Montserrat" panose="00000500000000000000" pitchFamily="2" charset="0"/>
          </a:endParaRPr>
        </a:p>
      </dsp:txBody>
      <dsp:txXfrm>
        <a:off x="8287425" y="1778523"/>
        <a:ext cx="1882194" cy="69829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CD66A7-AFA6-4784-BBC4-C39A1DA6482D}" type="datetimeFigureOut">
              <a:rPr lang="en-CA" smtClean="0"/>
              <a:t>2024-03-08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B4A0D2-D78F-4649-9EB1-934910D0229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323987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B4A0D2-D78F-4649-9EB1-934910D0229B}" type="slidenum">
              <a:rPr lang="en-CA" smtClean="0"/>
              <a:t>26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435402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01923" y="1122363"/>
            <a:ext cx="7588155" cy="2621154"/>
          </a:xfrm>
        </p:spPr>
        <p:txBody>
          <a:bodyPr anchor="b"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01923" y="3843708"/>
            <a:ext cx="7588155" cy="1414091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333DD-A238-482F-9CD6-60565FDF1768}" type="datetime1">
              <a:rPr lang="en-US" smtClean="0"/>
              <a:t>3/8/2024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Corporation of the Township of Scugog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FCA09-A334-4A38-8A78-E51DCD588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5311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E956D-CB73-C986-F100-46487310D1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515600" cy="113225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423E6A-A07C-BF0D-EA30-9A8A854E48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12648" y="1680898"/>
            <a:ext cx="10515600" cy="449606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DC9908-8F95-8DFC-72CC-158552B567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ED0D-291A-4B64-B35D-3036924341F5}" type="datetime1">
              <a:rPr lang="en-US" smtClean="0"/>
              <a:t>3/8/2024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26C9BE-9060-50CB-2BB7-07307FF89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Corporation of the Township of Scugog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4A835B-97D3-BC22-F0B8-4986D4636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FCA09-A334-4A38-8A78-E51DCD588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672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85B0252-346C-F6F4-3642-19F571550D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634888" y="578497"/>
            <a:ext cx="2047037" cy="5598466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798DA36-7351-9D6A-518B-678AB8A50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578497"/>
            <a:ext cx="8796688" cy="5598465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46BDFF-D746-836C-04B8-CA89AD5D14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C19CD-0142-4B70-A56E-E532CD459264}" type="datetime1">
              <a:rPr lang="en-US" smtClean="0"/>
              <a:t>3/8/2024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9AA929-A9E6-FF9C-0C59-177F892D6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Corporation of the Township of Scugog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16D893-7E81-90DC-4139-7687B39C3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FCA09-A334-4A38-8A78-E51DCD588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5973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D5846-9507-43A6-AD9B-ED1E1EE359AB}" type="datetime1">
              <a:rPr lang="en-US" smtClean="0"/>
              <a:t>3/8/2024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Corporation of the Township of Scugog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FCA09-A334-4A38-8A78-E51DCD588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4833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D06AF-EF87-8489-2C82-DEB90B7EF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381" y="553616"/>
            <a:ext cx="8273140" cy="4008859"/>
          </a:xfrm>
        </p:spPr>
        <p:txBody>
          <a:bodyPr anchor="t">
            <a:normAutofit/>
          </a:bodyPr>
          <a:lstStyle>
            <a:lvl1pPr>
              <a:defRPr sz="540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8E5678-CA38-1318-9EA2-5E0A4F9A59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3380" y="4589463"/>
            <a:ext cx="8273140" cy="1384617"/>
          </a:xfrm>
        </p:spPr>
        <p:txBody>
          <a:bodyPr anchor="b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E99186-7E5A-60AF-DE69-5C7DA7161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39AA5-629D-405C-AA4D-4F5AFB85FC9C}" type="datetime1">
              <a:rPr lang="en-US" smtClean="0"/>
              <a:t>3/8/2024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FA13D1-1FBA-E820-323B-77B41F1A6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Corporation of the Township of Scugog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39BE85-85F6-4636-C651-D87CC969A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FCA09-A334-4A38-8A78-E51DCD588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3352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741152" cy="113225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2E861E-DFBA-B4AA-9356-CDE3D3F57C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2648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1D7538-EC5A-3EE7-176F-A58920C507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635E3-5509-4282-B9C4-B230D9295046}" type="datetime1">
              <a:rPr lang="en-US" smtClean="0"/>
              <a:t>3/8/2024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Corporation of the Township of Scugog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FCA09-A334-4A38-8A78-E51DCD588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386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EE969-634D-6E32-D227-18E9282C6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47396"/>
            <a:ext cx="10745788" cy="114329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CD26D4-290A-F0ED-7D62-41EDA6FEC2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85735"/>
            <a:ext cx="5157787" cy="559834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DA52B0-7419-A946-4523-6D34BCAD26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386894"/>
            <a:ext cx="5157787" cy="37650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536620-C4F3-EEC3-DBF1-05196B1CBB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5735"/>
            <a:ext cx="5183188" cy="559834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3BAE980-E611-98B5-04E9-DE4584B0E3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199" y="2386894"/>
            <a:ext cx="5183189" cy="37650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E3B3581-658A-8487-F9CB-E79F2BFF2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4198B-27A6-4704-AE99-9D7A606891DD}" type="datetime1">
              <a:rPr lang="en-US" smtClean="0"/>
              <a:t>3/8/2024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49D76D8-9033-26CF-BF4C-AECCC685C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Corporation of the Township of Scugog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2A06B8-CC1D-542F-D8EB-7625046B9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FCA09-A334-4A38-8A78-E51DCD588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4921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A9F42-7FF7-F803-C075-BC4968D35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9E8268-7232-2944-F1BD-399F9419B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7EE64-B7A3-4EA8-8D91-752D39635F0F}" type="datetime1">
              <a:rPr lang="en-US" smtClean="0"/>
              <a:t>3/8/2024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968DDD-323F-89A1-84E3-DDBA626D9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Corporation of the Township of Scugog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FBDC76-671D-1671-DCE2-D5658BD40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FCA09-A334-4A38-8A78-E51DCD588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5636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BC4D82-0182-501C-9231-467676804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E115A-D603-4E08-8822-87E5AB3B811C}" type="datetime1">
              <a:rPr lang="en-US" smtClean="0"/>
              <a:t>3/8/2024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EAA6C9-A7F3-19F1-D17C-A1D83FAF5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Corporation of the Township of Scugog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EBB816-1B94-116F-92D4-6043AE9E0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FCA09-A334-4A38-8A78-E51DCD588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5533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0C37F-77BE-E128-4248-D001C39E7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7160" y="553616"/>
            <a:ext cx="3595634" cy="1757505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3B20A8-A604-C977-02C0-083BA86634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4708" y="553616"/>
            <a:ext cx="6279741" cy="54864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0EEBFB-2026-6A35-33ED-F008376B67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7160" y="2311121"/>
            <a:ext cx="3595634" cy="3728895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F05638-7A56-469A-825A-1DFA60025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38A17-7E6D-4C6B-9D09-C9D430E74808}" type="datetime1">
              <a:rPr lang="en-US" smtClean="0"/>
              <a:t>3/8/2024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85A215-184B-2105-0279-ED02F6445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Corporation of the Township of Scugog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C7CA46-892B-253A-3A28-7414E17B8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FCA09-A334-4A38-8A78-E51DCD588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9527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06A09-98CF-FAC2-3708-AECC4360C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557784"/>
            <a:ext cx="3595634" cy="2212313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571C769-CEC8-962A-01E6-15B0E05679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063319" y="657103"/>
            <a:ext cx="6483687" cy="555590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2C4A61-EF2A-C5A5-B150-4448600B39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9601" y="2826137"/>
            <a:ext cx="3585586" cy="3434638"/>
          </a:xfrm>
        </p:spPr>
        <p:txBody>
          <a:bodyPr anchor="b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0B235E-39C7-4C78-20EF-DB48ECD9C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0DCD0-2E65-4682-B295-6F496369510B}" type="datetime1">
              <a:rPr lang="en-US" smtClean="0"/>
              <a:t>3/8/2024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DC75DA-9A78-9AB9-7171-95A08CC51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Corporation of the Township of Scugog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FE1A03-DCCB-53C7-DBFE-2AD55C905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FCA09-A334-4A38-8A78-E51DCD588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9106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5BFB69-9245-EC58-F1DE-FEB625BD3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653578" cy="113225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16AFD5-5144-C460-0CA4-644BC4A93C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2647" y="1715532"/>
            <a:ext cx="10653579" cy="4593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95753E-AF8A-7E04-8A1A-205B755A02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7160" y="6453002"/>
            <a:ext cx="34943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4A6169D9-DBB8-474B-9EEE-1FCA73FCA6C7}" type="datetime1">
              <a:rPr lang="en-US" smtClean="0"/>
              <a:t>3/8/2024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E1B7C8-DA74-800B-EE14-A39E9DB32D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876521" y="6453002"/>
            <a:ext cx="28054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/>
              <a:t>The Corporation of the Township of Scugog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C1647D-0DF0-CA1B-F723-EF7B8F508D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32162" y="6453002"/>
            <a:ext cx="4292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FA4FCA09-A334-4A38-8A78-E51DCD588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793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18" r:id="rId6"/>
    <p:sldLayoutId id="2147483714" r:id="rId7"/>
    <p:sldLayoutId id="2147483715" r:id="rId8"/>
    <p:sldLayoutId id="2147483716" r:id="rId9"/>
    <p:sldLayoutId id="2147483717" r:id="rId10"/>
    <p:sldLayoutId id="214748371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chart" Target="../charts/chart3.xml"/><Relationship Id="rId3" Type="http://schemas.openxmlformats.org/officeDocument/2006/relationships/image" Target="../media/image22.svg"/><Relationship Id="rId7" Type="http://schemas.openxmlformats.org/officeDocument/2006/relationships/image" Target="../media/image26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g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40A7190-01C3-EB5F-290B-2565AB617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DDA2FA4-AA08-2916-F63F-0C62C9C4E8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2429" y="5293849"/>
            <a:ext cx="7209728" cy="1178688"/>
          </a:xfrm>
        </p:spPr>
        <p:txBody>
          <a:bodyPr anchor="ctr">
            <a:normAutofit/>
          </a:bodyPr>
          <a:lstStyle/>
          <a:p>
            <a:pPr algn="l"/>
            <a:r>
              <a:rPr lang="en-US" sz="3700" dirty="0"/>
              <a:t>2024 Draft Operating Budget</a:t>
            </a:r>
            <a:endParaRPr lang="en-CA" sz="3700" dirty="0"/>
          </a:p>
        </p:txBody>
      </p:sp>
      <p:pic>
        <p:nvPicPr>
          <p:cNvPr id="4" name="Picture 3" descr="TwpofScugogLogo New">
            <a:extLst>
              <a:ext uri="{FF2B5EF4-FFF2-40B4-BE49-F238E27FC236}">
                <a16:creationId xmlns:a16="http://schemas.microsoft.com/office/drawing/2014/main" id="{EB0DC5B9-CE93-775E-FC36-AD4BDF4444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602429" y="816437"/>
            <a:ext cx="11010452" cy="3660973"/>
          </a:xfrm>
          <a:prstGeom prst="rect">
            <a:avLst/>
          </a:prstGeom>
          <a:noFill/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FBC6AC-A263-4690-7C88-C343511AF1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CF0C6-842B-4500-BC16-DF466559A849}" type="datetime1">
              <a:rPr lang="en-US" smtClean="0"/>
              <a:t>3/8/2024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CEF7FC-4E35-66A4-3291-2E8ABE864A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Corporation of the Township of Scugog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2948BE-70FE-B2AD-BAEA-326369C1CB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FCA09-A334-4A38-8A78-E51DCD588AB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0176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5C3205-9F7C-DFEE-F229-BEEFEB0017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2024 DRAFT Operating Budget</a:t>
            </a:r>
            <a:br>
              <a:rPr lang="en-US" dirty="0"/>
            </a:br>
            <a:r>
              <a:rPr lang="en-US" dirty="0"/>
              <a:t>Net Impact by Department</a:t>
            </a:r>
            <a:endParaRPr lang="en-CA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048BD2-EB2D-B185-C86C-0421CA30C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D5846-9507-43A6-AD9B-ED1E1EE359AB}" type="datetime1">
              <a:rPr lang="en-US" smtClean="0"/>
              <a:t>3/8/2024</a:t>
            </a:fld>
            <a:endParaRPr lang="en-US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9B67D8A9-E928-AAA7-5A2A-630409A3A8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6713573"/>
              </p:ext>
            </p:extLst>
          </p:nvPr>
        </p:nvGraphicFramePr>
        <p:xfrm>
          <a:off x="2205637" y="1737297"/>
          <a:ext cx="7467600" cy="3871119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3801997">
                  <a:extLst>
                    <a:ext uri="{9D8B030D-6E8A-4147-A177-3AD203B41FA5}">
                      <a16:colId xmlns:a16="http://schemas.microsoft.com/office/drawing/2014/main" val="2222140783"/>
                    </a:ext>
                  </a:extLst>
                </a:gridCol>
                <a:gridCol w="1176403">
                  <a:extLst>
                    <a:ext uri="{9D8B030D-6E8A-4147-A177-3AD203B41FA5}">
                      <a16:colId xmlns:a16="http://schemas.microsoft.com/office/drawing/2014/main" val="176395072"/>
                    </a:ext>
                  </a:extLst>
                </a:gridCol>
                <a:gridCol w="1284748">
                  <a:extLst>
                    <a:ext uri="{9D8B030D-6E8A-4147-A177-3AD203B41FA5}">
                      <a16:colId xmlns:a16="http://schemas.microsoft.com/office/drawing/2014/main" val="1494877318"/>
                    </a:ext>
                  </a:extLst>
                </a:gridCol>
                <a:gridCol w="1204452">
                  <a:extLst>
                    <a:ext uri="{9D8B030D-6E8A-4147-A177-3AD203B41FA5}">
                      <a16:colId xmlns:a16="http://schemas.microsoft.com/office/drawing/2014/main" val="31620729"/>
                    </a:ext>
                  </a:extLst>
                </a:gridCol>
              </a:tblGrid>
              <a:tr h="708489"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200" b="1" u="none" strike="noStrike" dirty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Department</a:t>
                      </a:r>
                      <a:endParaRPr lang="en-CA" sz="1200" b="1" i="0" u="none" strike="noStrike" dirty="0">
                        <a:solidFill>
                          <a:schemeClr val="tx1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200" b="1" u="none" strike="noStrike" dirty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2023 Budget</a:t>
                      </a:r>
                      <a:endParaRPr lang="en-CA" sz="1200" b="1" i="0" u="none" strike="noStrike" dirty="0">
                        <a:solidFill>
                          <a:schemeClr val="tx1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200" b="1" u="none" strike="noStrike" dirty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2024 Budget</a:t>
                      </a:r>
                      <a:endParaRPr lang="en-CA" sz="1200" b="1" i="0" u="none" strike="noStrike" dirty="0">
                        <a:solidFill>
                          <a:schemeClr val="tx1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200" b="1" u="none" strike="noStrike" dirty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Change</a:t>
                      </a:r>
                      <a:endParaRPr lang="en-CA" sz="1200" b="1" i="0" u="none" strike="noStrike" dirty="0">
                        <a:solidFill>
                          <a:schemeClr val="tx1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8579359"/>
                  </a:ext>
                </a:extLst>
              </a:tr>
              <a:tr h="316263">
                <a:tc>
                  <a:txBody>
                    <a:bodyPr/>
                    <a:lstStyle/>
                    <a:p>
                      <a:pPr algn="l" fontAlgn="ctr"/>
                      <a:r>
                        <a:rPr lang="en-CA" sz="1200" u="none" strike="noStrike" dirty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Mayor &amp; Council</a:t>
                      </a:r>
                      <a:endParaRPr lang="en-CA" sz="1200" b="0" i="0" u="none" strike="noStrike" dirty="0">
                        <a:solidFill>
                          <a:schemeClr val="tx1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CA" sz="1200" u="none" strike="noStrike" dirty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347,600</a:t>
                      </a:r>
                      <a:endParaRPr lang="en-CA" sz="1200" b="0" i="0" u="none" strike="noStrike" dirty="0">
                        <a:solidFill>
                          <a:schemeClr val="tx1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CA" sz="1200" u="none" strike="noStrike" dirty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369,400</a:t>
                      </a:r>
                      <a:endParaRPr lang="en-CA" sz="1200" b="0" i="0" u="none" strike="noStrike" dirty="0">
                        <a:solidFill>
                          <a:schemeClr val="tx1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CA" sz="1200" u="none" strike="noStrike" dirty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21,800</a:t>
                      </a:r>
                      <a:endParaRPr lang="en-CA" sz="1200" b="0" i="0" u="none" strike="noStrike" dirty="0">
                        <a:solidFill>
                          <a:schemeClr val="tx1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19137658"/>
                  </a:ext>
                </a:extLst>
              </a:tr>
              <a:tr h="316263">
                <a:tc>
                  <a:txBody>
                    <a:bodyPr/>
                    <a:lstStyle/>
                    <a:p>
                      <a:pPr algn="l" fontAlgn="ctr"/>
                      <a:r>
                        <a:rPr lang="en-CA" sz="1200" u="none" strike="noStrike" dirty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Office of the CAO</a:t>
                      </a:r>
                      <a:endParaRPr lang="en-CA" sz="1200" b="0" i="0" u="none" strike="noStrike" dirty="0">
                        <a:solidFill>
                          <a:schemeClr val="tx1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CA" sz="1200" u="none" strike="noStrike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790,900</a:t>
                      </a:r>
                      <a:endParaRPr lang="en-CA" sz="1200" b="0" i="0" u="none" strike="noStrike">
                        <a:solidFill>
                          <a:schemeClr val="tx1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CA" sz="1200" u="none" strike="noStrike" dirty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846,100</a:t>
                      </a:r>
                      <a:endParaRPr lang="en-CA" sz="1200" b="0" i="0" u="none" strike="noStrike" dirty="0">
                        <a:solidFill>
                          <a:schemeClr val="tx1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CA" sz="1200" u="none" strike="noStrike" dirty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55,200</a:t>
                      </a:r>
                      <a:endParaRPr lang="en-CA" sz="1200" b="0" i="0" u="none" strike="noStrike" dirty="0">
                        <a:solidFill>
                          <a:schemeClr val="tx1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56171942"/>
                  </a:ext>
                </a:extLst>
              </a:tr>
              <a:tr h="316263">
                <a:tc>
                  <a:txBody>
                    <a:bodyPr/>
                    <a:lstStyle/>
                    <a:p>
                      <a:pPr algn="l" fontAlgn="ctr"/>
                      <a:r>
                        <a:rPr lang="en-CA" sz="1200" u="none" strike="noStrike" dirty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Corporate Services</a:t>
                      </a:r>
                      <a:endParaRPr lang="en-CA" sz="1200" b="0" i="0" u="none" strike="noStrike" dirty="0">
                        <a:solidFill>
                          <a:schemeClr val="tx1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CA" sz="1200" u="none" strike="noStrike" dirty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1,246,800</a:t>
                      </a:r>
                      <a:endParaRPr lang="en-CA" sz="1200" b="0" i="0" u="none" strike="noStrike" dirty="0">
                        <a:solidFill>
                          <a:schemeClr val="tx1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CA" sz="1200" u="none" strike="noStrike" dirty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1,387,500</a:t>
                      </a:r>
                      <a:endParaRPr lang="en-CA" sz="1200" b="0" i="0" u="none" strike="noStrike" dirty="0">
                        <a:solidFill>
                          <a:schemeClr val="tx1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CA" sz="1200" u="none" strike="noStrike" dirty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140,700</a:t>
                      </a:r>
                      <a:endParaRPr lang="en-CA" sz="1200" b="0" i="0" u="none" strike="noStrike" dirty="0">
                        <a:solidFill>
                          <a:schemeClr val="tx1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21414139"/>
                  </a:ext>
                </a:extLst>
              </a:tr>
              <a:tr h="316263">
                <a:tc>
                  <a:txBody>
                    <a:bodyPr/>
                    <a:lstStyle/>
                    <a:p>
                      <a:pPr algn="l" fontAlgn="ctr"/>
                      <a:r>
                        <a:rPr lang="en-CA" sz="1200" u="none" strike="noStrike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Finance</a:t>
                      </a:r>
                      <a:endParaRPr lang="en-CA" sz="1200" b="0" i="0" u="none" strike="noStrike">
                        <a:solidFill>
                          <a:schemeClr val="tx1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CA" sz="1200" u="none" strike="noStrike" dirty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216,700</a:t>
                      </a:r>
                      <a:endParaRPr lang="en-CA" sz="1200" b="0" i="0" u="none" strike="noStrike" dirty="0">
                        <a:solidFill>
                          <a:schemeClr val="tx1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CA" sz="1200" u="none" strike="noStrike" dirty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68,500</a:t>
                      </a:r>
                      <a:endParaRPr lang="en-CA" sz="1200" b="0" i="0" u="none" strike="noStrike" dirty="0">
                        <a:solidFill>
                          <a:schemeClr val="tx1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CA" sz="1200" u="none" strike="noStrike" dirty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(148,200) </a:t>
                      </a:r>
                      <a:endParaRPr lang="en-CA" sz="1200" b="0" i="0" u="none" strike="noStrike" dirty="0">
                        <a:solidFill>
                          <a:schemeClr val="tx1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5351741"/>
                  </a:ext>
                </a:extLst>
              </a:tr>
              <a:tr h="316263">
                <a:tc>
                  <a:txBody>
                    <a:bodyPr/>
                    <a:lstStyle/>
                    <a:p>
                      <a:pPr algn="l" fontAlgn="ctr"/>
                      <a:r>
                        <a:rPr lang="en-CA" sz="1200" u="none" strike="noStrike" dirty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Fire &amp; Emergency Services</a:t>
                      </a:r>
                      <a:endParaRPr lang="en-CA" sz="1200" b="0" i="0" u="none" strike="noStrike" dirty="0">
                        <a:solidFill>
                          <a:schemeClr val="tx1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CA" sz="1200" u="none" strike="noStrike" dirty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2,029,300</a:t>
                      </a:r>
                      <a:endParaRPr lang="en-CA" sz="1200" b="0" i="0" u="none" strike="noStrike" dirty="0">
                        <a:solidFill>
                          <a:schemeClr val="tx1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CA" sz="1200" u="none" strike="noStrike" dirty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2,116,500</a:t>
                      </a:r>
                      <a:endParaRPr lang="en-CA" sz="1200" b="0" i="0" u="none" strike="noStrike" dirty="0">
                        <a:solidFill>
                          <a:schemeClr val="tx1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CA" sz="1200" u="none" strike="noStrike" dirty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87,200</a:t>
                      </a:r>
                      <a:endParaRPr lang="en-CA" sz="1200" b="0" i="0" u="none" strike="noStrike" dirty="0">
                        <a:solidFill>
                          <a:schemeClr val="tx1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19043183"/>
                  </a:ext>
                </a:extLst>
              </a:tr>
              <a:tr h="31626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Public Works and Infrastructure Services</a:t>
                      </a:r>
                      <a:endParaRPr lang="en-US" sz="1200" b="0" i="0" u="none" strike="noStrike">
                        <a:solidFill>
                          <a:schemeClr val="tx1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CA" sz="1200" u="none" strike="noStrike" dirty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8,913,200</a:t>
                      </a:r>
                      <a:endParaRPr lang="en-CA" sz="1200" b="0" i="0" u="none" strike="noStrike" dirty="0">
                        <a:solidFill>
                          <a:schemeClr val="tx1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CA" sz="1200" u="none" strike="noStrike" dirty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9,930,510</a:t>
                      </a:r>
                      <a:endParaRPr lang="en-CA" sz="1200" b="0" i="0" u="none" strike="noStrike" dirty="0">
                        <a:solidFill>
                          <a:schemeClr val="tx1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CA" sz="1200" u="none" strike="noStrike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1,017,310</a:t>
                      </a:r>
                      <a:endParaRPr lang="en-CA" sz="1200" b="0" i="0" u="none" strike="noStrike">
                        <a:solidFill>
                          <a:schemeClr val="tx1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2717855"/>
                  </a:ext>
                </a:extLst>
              </a:tr>
              <a:tr h="316263">
                <a:tc>
                  <a:txBody>
                    <a:bodyPr/>
                    <a:lstStyle/>
                    <a:p>
                      <a:pPr algn="l" fontAlgn="ctr"/>
                      <a:r>
                        <a:rPr lang="en-CA" sz="1200" u="none" strike="noStrike" dirty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Community Services </a:t>
                      </a:r>
                      <a:endParaRPr lang="en-CA" sz="1200" b="0" i="0" u="none" strike="noStrike" dirty="0">
                        <a:solidFill>
                          <a:schemeClr val="tx1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CA" sz="1200" u="none" strike="noStrike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2,268,600</a:t>
                      </a:r>
                      <a:endParaRPr lang="en-CA" sz="1200" b="0" i="0" u="none" strike="noStrike">
                        <a:solidFill>
                          <a:schemeClr val="tx1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CA" sz="1200" u="none" strike="noStrike" dirty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2,531,300</a:t>
                      </a:r>
                      <a:endParaRPr lang="en-CA" sz="1200" b="0" i="0" u="none" strike="noStrike" dirty="0">
                        <a:solidFill>
                          <a:schemeClr val="tx1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CA" sz="1200" u="none" strike="noStrike" dirty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262,700</a:t>
                      </a:r>
                      <a:endParaRPr lang="en-CA" sz="1200" b="0" i="0" u="none" strike="noStrike" dirty="0">
                        <a:solidFill>
                          <a:schemeClr val="tx1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75107159"/>
                  </a:ext>
                </a:extLst>
              </a:tr>
              <a:tr h="316263">
                <a:tc>
                  <a:txBody>
                    <a:bodyPr/>
                    <a:lstStyle/>
                    <a:p>
                      <a:pPr algn="l" fontAlgn="ctr"/>
                      <a:r>
                        <a:rPr lang="en-CA" sz="1200" u="none" strike="noStrike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Development Services</a:t>
                      </a:r>
                      <a:endParaRPr lang="en-CA" sz="1200" b="0" i="0" u="none" strike="noStrike">
                        <a:solidFill>
                          <a:schemeClr val="tx1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CA" sz="1200" u="none" strike="noStrike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1,039,900</a:t>
                      </a:r>
                      <a:endParaRPr lang="en-CA" sz="1200" b="0" i="0" u="none" strike="noStrike">
                        <a:solidFill>
                          <a:schemeClr val="tx1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CA" sz="1200" u="none" strike="noStrike" dirty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1,252,000</a:t>
                      </a:r>
                      <a:endParaRPr lang="en-CA" sz="1200" b="0" i="0" u="none" strike="noStrike" dirty="0">
                        <a:solidFill>
                          <a:schemeClr val="tx1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CA" sz="1200" u="none" strike="noStrike" dirty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212,100</a:t>
                      </a:r>
                      <a:endParaRPr lang="en-CA" sz="1200" b="0" i="0" u="none" strike="noStrike" dirty="0">
                        <a:solidFill>
                          <a:schemeClr val="tx1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83685943"/>
                  </a:ext>
                </a:extLst>
              </a:tr>
              <a:tr h="316263">
                <a:tc>
                  <a:txBody>
                    <a:bodyPr/>
                    <a:lstStyle/>
                    <a:p>
                      <a:pPr algn="l" fontAlgn="ctr"/>
                      <a:r>
                        <a:rPr lang="en-CA" sz="1200" u="none" strike="noStrike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Library</a:t>
                      </a:r>
                      <a:endParaRPr lang="en-CA" sz="1200" b="0" i="0" u="none" strike="noStrike">
                        <a:solidFill>
                          <a:schemeClr val="tx1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CA" sz="1200" u="none" strike="noStrike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738,500</a:t>
                      </a:r>
                      <a:endParaRPr lang="en-CA" sz="1200" b="0" i="0" u="none" strike="noStrike">
                        <a:solidFill>
                          <a:schemeClr val="tx1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CA" sz="1200" u="none" strike="noStrike" dirty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790,200</a:t>
                      </a:r>
                      <a:endParaRPr lang="en-CA" sz="1200" b="0" i="0" u="none" strike="noStrike" dirty="0">
                        <a:solidFill>
                          <a:schemeClr val="tx1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CA" sz="1200" u="none" strike="noStrike" dirty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51,700</a:t>
                      </a:r>
                      <a:endParaRPr lang="en-CA" sz="1200" b="0" i="0" u="none" strike="noStrike" dirty="0">
                        <a:solidFill>
                          <a:schemeClr val="tx1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99187776"/>
                  </a:ext>
                </a:extLst>
              </a:tr>
              <a:tr h="316263">
                <a:tc>
                  <a:txBody>
                    <a:bodyPr/>
                    <a:lstStyle/>
                    <a:p>
                      <a:pPr algn="l" fontAlgn="ctr"/>
                      <a:r>
                        <a:rPr lang="en-CA" sz="1200" b="1" u="none" strike="noStrike" dirty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Total Organization</a:t>
                      </a:r>
                      <a:endParaRPr lang="en-CA" sz="1200" b="1" i="0" u="none" strike="noStrike" dirty="0">
                        <a:solidFill>
                          <a:schemeClr val="tx1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CA" sz="1200" b="1" u="none" strike="noStrike" dirty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17,591,500</a:t>
                      </a:r>
                      <a:endParaRPr lang="en-CA" sz="1200" b="1" i="0" u="none" strike="noStrike" dirty="0">
                        <a:solidFill>
                          <a:schemeClr val="tx1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CA" sz="1200" b="1" u="none" strike="noStrike" dirty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19,292,010</a:t>
                      </a:r>
                      <a:endParaRPr lang="en-CA" sz="1200" b="1" i="0" u="none" strike="noStrike" dirty="0">
                        <a:solidFill>
                          <a:schemeClr val="tx1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CA" sz="1200" b="1" u="none" strike="noStrike" dirty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1,700,510</a:t>
                      </a:r>
                      <a:endParaRPr lang="en-CA" sz="1200" b="1" i="0" u="none" strike="noStrike" dirty="0">
                        <a:solidFill>
                          <a:schemeClr val="tx1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63242139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4E7C461B-6E07-0CDB-6363-1F80A2C6AC2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7102509"/>
              </p:ext>
            </p:extLst>
          </p:nvPr>
        </p:nvGraphicFramePr>
        <p:xfrm>
          <a:off x="2202394" y="5722494"/>
          <a:ext cx="7467600" cy="289811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6267132">
                  <a:extLst>
                    <a:ext uri="{9D8B030D-6E8A-4147-A177-3AD203B41FA5}">
                      <a16:colId xmlns:a16="http://schemas.microsoft.com/office/drawing/2014/main" val="1138567019"/>
                    </a:ext>
                  </a:extLst>
                </a:gridCol>
                <a:gridCol w="1200468">
                  <a:extLst>
                    <a:ext uri="{9D8B030D-6E8A-4147-A177-3AD203B41FA5}">
                      <a16:colId xmlns:a16="http://schemas.microsoft.com/office/drawing/2014/main" val="628216045"/>
                    </a:ext>
                  </a:extLst>
                </a:gridCol>
              </a:tblGrid>
              <a:tr h="28981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u="none" strike="noStrike" dirty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Change in PIL's, </a:t>
                      </a:r>
                      <a:r>
                        <a:rPr lang="en-US" sz="1200" b="1" u="none" strike="noStrike" dirty="0" err="1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Supplmentary</a:t>
                      </a:r>
                      <a:r>
                        <a:rPr lang="en-US" sz="1200" b="1" u="none" strike="noStrike" dirty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 and Growth</a:t>
                      </a:r>
                      <a:endParaRPr lang="en-CA" sz="1200" b="1" i="0" u="none" strike="noStrike" dirty="0">
                        <a:solidFill>
                          <a:schemeClr val="tx1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CA" sz="1200" b="1" u="none" strike="noStrike" dirty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(288,350)</a:t>
                      </a:r>
                      <a:endParaRPr lang="en-CA" sz="1200" b="1" i="0" u="none" strike="noStrike" dirty="0">
                        <a:solidFill>
                          <a:schemeClr val="tx1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20282485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73071470-DA6E-A6FC-84A4-B61F440259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9780271"/>
              </p:ext>
            </p:extLst>
          </p:nvPr>
        </p:nvGraphicFramePr>
        <p:xfrm>
          <a:off x="8472791" y="6122236"/>
          <a:ext cx="1205387" cy="289811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1205387">
                  <a:extLst>
                    <a:ext uri="{9D8B030D-6E8A-4147-A177-3AD203B41FA5}">
                      <a16:colId xmlns:a16="http://schemas.microsoft.com/office/drawing/2014/main" val="628216045"/>
                    </a:ext>
                  </a:extLst>
                </a:gridCol>
              </a:tblGrid>
              <a:tr h="289811">
                <a:tc>
                  <a:txBody>
                    <a:bodyPr/>
                    <a:lstStyle/>
                    <a:p>
                      <a:pPr algn="r" fontAlgn="ctr"/>
                      <a:r>
                        <a:rPr lang="en-CA" sz="1200" b="1" u="none" strike="noStrike" dirty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1,412,160</a:t>
                      </a:r>
                      <a:endParaRPr lang="en-CA" sz="1200" b="1" i="0" u="none" strike="noStrike" dirty="0">
                        <a:solidFill>
                          <a:schemeClr val="tx1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20282485"/>
                  </a:ext>
                </a:extLst>
              </a:tr>
            </a:tbl>
          </a:graphicData>
        </a:graphic>
      </p:graphicFrame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8253BC-91ED-8CE9-52EA-1B7976EA0E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Corporation of the Township of Scugog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11B0A4-A35E-DB86-6294-9C380C4A2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FCA09-A334-4A38-8A78-E51DCD588AB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0653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3E4CEF-97E8-AC68-FB44-D50BF4643EF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Capital Impact on Operating Budget</a:t>
            </a:r>
            <a:endParaRPr lang="en-CA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C2FA1E-3622-1A98-FDBB-0F8A4121A3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333DD-A238-482F-9CD6-60565FDF1768}" type="datetime1">
              <a:rPr lang="en-US" smtClean="0"/>
              <a:t>3/8/2024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60F9EE-895F-D487-2172-C9A69038D6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Corporation of the Township of Scugog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5BE64A-B6E9-04EA-575B-9CA01B15E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FCA09-A334-4A38-8A78-E51DCD588AB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0264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7B65277-82C6-6D08-6DCA-4A7DCC3B71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15BD33-A8AD-FE98-7422-152BBB578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668" y="1008049"/>
            <a:ext cx="4681506" cy="1608479"/>
          </a:xfrm>
        </p:spPr>
        <p:txBody>
          <a:bodyPr anchor="b">
            <a:normAutofit/>
          </a:bodyPr>
          <a:lstStyle/>
          <a:p>
            <a:r>
              <a:rPr lang="en-US" dirty="0"/>
              <a:t>Capital Budget Highlights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4716A3-C213-00F8-7C6E-8BC2C1ACF8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4668" y="2770887"/>
            <a:ext cx="4681506" cy="3187274"/>
          </a:xfrm>
        </p:spPr>
        <p:txBody>
          <a:bodyPr>
            <a:normAutofit/>
          </a:bodyPr>
          <a:lstStyle/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500" dirty="0">
                <a:latin typeface="Montserrat" panose="00000500000000000000" pitchFamily="2" charset="0"/>
              </a:rPr>
              <a:t>Based on the 2022 SOTI study, the road assets have a replacement cost of $546 million and a backlog of work totaling $166 million. </a:t>
            </a: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endParaRPr lang="en-US" sz="1500" dirty="0">
              <a:latin typeface="Montserrat" panose="00000500000000000000" pitchFamily="2" charset="0"/>
            </a:endParaRP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500" dirty="0">
                <a:latin typeface="Montserrat" panose="00000500000000000000" pitchFamily="2" charset="0"/>
              </a:rPr>
              <a:t>49 proposed projects for 2024; 21 new projects identified during budget process</a:t>
            </a: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endParaRPr lang="en-US" sz="1500" dirty="0">
              <a:latin typeface="Montserrat" panose="00000500000000000000" pitchFamily="2" charset="0"/>
            </a:endParaRP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500" dirty="0">
                <a:latin typeface="Montserrat" panose="00000500000000000000" pitchFamily="2" charset="0"/>
              </a:rPr>
              <a:t>Budget: $11,949,400 </a:t>
            </a:r>
          </a:p>
          <a:p>
            <a:pPr>
              <a:lnSpc>
                <a:spcPct val="110000"/>
              </a:lnSpc>
            </a:pPr>
            <a:endParaRPr lang="en-CA" sz="1500" dirty="0"/>
          </a:p>
        </p:txBody>
      </p:sp>
      <p:graphicFrame>
        <p:nvGraphicFramePr>
          <p:cNvPr id="7" name="Chart 6" descr="2024 Proposed Capital Spending by Rational&#10;">
            <a:extLst>
              <a:ext uri="{FF2B5EF4-FFF2-40B4-BE49-F238E27FC236}">
                <a16:creationId xmlns:a16="http://schemas.microsoft.com/office/drawing/2014/main" id="{45D3495D-9C61-DE13-F4D1-6E4B50D203F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47477673"/>
              </p:ext>
            </p:extLst>
          </p:nvPr>
        </p:nvGraphicFramePr>
        <p:xfrm>
          <a:off x="6096000" y="433384"/>
          <a:ext cx="5676901" cy="60196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080ABF-4056-99D9-21FB-82E430C5F3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7160" y="6453002"/>
            <a:ext cx="3494314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801D5846-9507-43A6-AD9B-ED1E1EE359AB}" type="datetime1">
              <a:rPr lang="en-US" smtClean="0"/>
              <a:pPr>
                <a:spcAft>
                  <a:spcPts val="600"/>
                </a:spcAft>
              </a:pPr>
              <a:t>3/8/2024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F6143-DC77-CDB3-A6CB-A7049662D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876521" y="6453002"/>
            <a:ext cx="2805405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The Corporation of the Township of Scugog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647FBE-D838-C8F0-861D-D3BD509E70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32162" y="6453002"/>
            <a:ext cx="429207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FA4FCA09-A334-4A38-8A78-E51DCD588AB3}" type="slidenum">
              <a:rPr lang="en-US" smtClean="0"/>
              <a:pPr>
                <a:spcAft>
                  <a:spcPts val="600"/>
                </a:spcAft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5657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26B68F-7D32-9CB4-557B-F37F34343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653578" cy="2104022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2024 Draft Operating Budget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    </a:t>
            </a:r>
            <a:r>
              <a:rPr lang="en-US" sz="2000" b="0" dirty="0"/>
              <a:t>Investment in Assets:</a:t>
            </a:r>
            <a:endParaRPr lang="en-CA" b="0" dirty="0"/>
          </a:p>
        </p:txBody>
      </p:sp>
      <p:grpSp>
        <p:nvGrpSpPr>
          <p:cNvPr id="7" name="Group 6" descr="Investment in Assets">
            <a:extLst>
              <a:ext uri="{FF2B5EF4-FFF2-40B4-BE49-F238E27FC236}">
                <a16:creationId xmlns:a16="http://schemas.microsoft.com/office/drawing/2014/main" id="{C05BAF66-74D2-6C3B-991C-41676265E38D}"/>
              </a:ext>
            </a:extLst>
          </p:cNvPr>
          <p:cNvGrpSpPr/>
          <p:nvPr/>
        </p:nvGrpSpPr>
        <p:grpSpPr>
          <a:xfrm>
            <a:off x="1019231" y="2195007"/>
            <a:ext cx="5053734" cy="2200602"/>
            <a:chOff x="5136173" y="3329186"/>
            <a:chExt cx="3698100" cy="2785896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D2555CA-A92A-8C2A-5731-5359909FF8DA}"/>
                </a:ext>
              </a:extLst>
            </p:cNvPr>
            <p:cNvSpPr txBox="1"/>
            <p:nvPr/>
          </p:nvSpPr>
          <p:spPr>
            <a:xfrm>
              <a:off x="5136173" y="3329186"/>
              <a:ext cx="3698100" cy="27858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1400" dirty="0">
                <a:latin typeface="Montserrat" panose="00000500000000000000" pitchFamily="2" charset="0"/>
                <a:cs typeface="Arial" panose="020B0604020202020204" pitchFamily="34" charset="0"/>
              </a:endParaRPr>
            </a:p>
            <a:p>
              <a:endParaRPr lang="en-US" sz="1400" dirty="0">
                <a:latin typeface="Montserrat" panose="00000500000000000000" pitchFamily="2" charset="0"/>
                <a:cs typeface="Arial" panose="020B0604020202020204" pitchFamily="34" charset="0"/>
              </a:endParaRPr>
            </a:p>
            <a:p>
              <a:r>
                <a:rPr lang="en-US" sz="1400" dirty="0">
                  <a:latin typeface="Montserrat" panose="00000500000000000000" pitchFamily="2" charset="0"/>
                  <a:cs typeface="Arial" panose="020B0604020202020204" pitchFamily="34" charset="0"/>
                </a:rPr>
                <a:t>                $526,640 increase for Roads</a:t>
              </a:r>
            </a:p>
            <a:p>
              <a:endParaRPr lang="en-US" sz="1400" dirty="0">
                <a:latin typeface="Montserrat" panose="00000500000000000000" pitchFamily="2" charset="0"/>
                <a:cs typeface="Arial" panose="020B0604020202020204" pitchFamily="34" charset="0"/>
              </a:endParaRPr>
            </a:p>
            <a:p>
              <a:r>
                <a:rPr lang="en-US" sz="1400" dirty="0">
                  <a:latin typeface="Montserrat" panose="00000500000000000000" pitchFamily="2" charset="0"/>
                  <a:cs typeface="Arial" panose="020B0604020202020204" pitchFamily="34" charset="0"/>
                </a:rPr>
                <a:t>                $87,780 increase for Vehicles &amp; </a:t>
              </a:r>
            </a:p>
            <a:p>
              <a:r>
                <a:rPr lang="en-US" sz="1400" dirty="0">
                  <a:latin typeface="Montserrat" panose="00000500000000000000" pitchFamily="2" charset="0"/>
                  <a:cs typeface="Arial" panose="020B0604020202020204" pitchFamily="34" charset="0"/>
                </a:rPr>
                <a:t>                Equipment</a:t>
              </a:r>
            </a:p>
            <a:p>
              <a:endParaRPr lang="en-US" sz="1400" dirty="0">
                <a:latin typeface="Montserrat" panose="00000500000000000000" pitchFamily="2" charset="0"/>
                <a:cs typeface="Arial" panose="020B0604020202020204" pitchFamily="34" charset="0"/>
              </a:endParaRPr>
            </a:p>
            <a:p>
              <a:r>
                <a:rPr lang="en-US" sz="1400" dirty="0">
                  <a:latin typeface="Montserrat" panose="00000500000000000000" pitchFamily="2" charset="0"/>
                  <a:cs typeface="Arial" panose="020B0604020202020204" pitchFamily="34" charset="0"/>
                </a:rPr>
                <a:t>               $87,780 increase for Building &amp;</a:t>
              </a:r>
            </a:p>
            <a:p>
              <a:r>
                <a:rPr lang="en-US" sz="1400" dirty="0">
                  <a:latin typeface="Montserrat" panose="00000500000000000000" pitchFamily="2" charset="0"/>
                  <a:cs typeface="Arial" panose="020B0604020202020204" pitchFamily="34" charset="0"/>
                </a:rPr>
                <a:t>               Facilities</a:t>
              </a:r>
            </a:p>
            <a:p>
              <a:endParaRPr lang="en-CA" sz="1100" dirty="0"/>
            </a:p>
          </p:txBody>
        </p:sp>
        <p:pic>
          <p:nvPicPr>
            <p:cNvPr id="9" name="Graphic 8" descr="Road with solid fill">
              <a:extLst>
                <a:ext uri="{FF2B5EF4-FFF2-40B4-BE49-F238E27FC236}">
                  <a16:creationId xmlns:a16="http://schemas.microsoft.com/office/drawing/2014/main" id="{78998C48-25A8-25F2-2D9B-3627986D42F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0800000" flipV="1">
              <a:off x="5220378" y="3689411"/>
              <a:ext cx="467852" cy="636782"/>
            </a:xfrm>
            <a:prstGeom prst="rect">
              <a:avLst/>
            </a:prstGeom>
          </p:spPr>
        </p:pic>
        <p:pic>
          <p:nvPicPr>
            <p:cNvPr id="10" name="Graphic 9" descr="Dump truck with solid fill">
              <a:extLst>
                <a:ext uri="{FF2B5EF4-FFF2-40B4-BE49-F238E27FC236}">
                  <a16:creationId xmlns:a16="http://schemas.microsoft.com/office/drawing/2014/main" id="{B712CC0E-76B8-651E-BA88-15E57159FEA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215052" y="4398717"/>
              <a:ext cx="457200" cy="657685"/>
            </a:xfrm>
            <a:prstGeom prst="rect">
              <a:avLst/>
            </a:prstGeom>
          </p:spPr>
        </p:pic>
        <p:pic>
          <p:nvPicPr>
            <p:cNvPr id="11" name="Graphic 10" descr="Home with solid fill">
              <a:extLst>
                <a:ext uri="{FF2B5EF4-FFF2-40B4-BE49-F238E27FC236}">
                  <a16:creationId xmlns:a16="http://schemas.microsoft.com/office/drawing/2014/main" id="{9B46F325-216A-3170-770D-24EE90C4BE5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215052" y="5122644"/>
              <a:ext cx="457200" cy="685800"/>
            </a:xfrm>
            <a:prstGeom prst="rect">
              <a:avLst/>
            </a:prstGeom>
          </p:spPr>
        </p:pic>
      </p:grpSp>
      <p:graphicFrame>
        <p:nvGraphicFramePr>
          <p:cNvPr id="12" name="Chart 11" descr="Increase in Reserve Transfer 49.73%&#10;Increase in Operations 50.27%">
            <a:extLst>
              <a:ext uri="{FF2B5EF4-FFF2-40B4-BE49-F238E27FC236}">
                <a16:creationId xmlns:a16="http://schemas.microsoft.com/office/drawing/2014/main" id="{FD59F06C-9BC4-C7B6-9E70-5B609DC28DB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2989833"/>
              </p:ext>
            </p:extLst>
          </p:nvPr>
        </p:nvGraphicFramePr>
        <p:xfrm>
          <a:off x="5876097" y="1608380"/>
          <a:ext cx="5181600" cy="27133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1FBFFB-9D72-871B-E58A-163F91A681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648" y="4606280"/>
            <a:ext cx="10653579" cy="1706054"/>
          </a:xfrm>
        </p:spPr>
        <p:txBody>
          <a:bodyPr/>
          <a:lstStyle/>
          <a:p>
            <a:pPr marL="0" indent="0" algn="ctr">
              <a:buNone/>
            </a:pPr>
            <a:r>
              <a:rPr lang="en-CA" b="1" dirty="0">
                <a:latin typeface="Montserrat" panose="00000500000000000000" pitchFamily="2" charset="0"/>
                <a:cs typeface="Arial" panose="020B0604020202020204" pitchFamily="34" charset="0"/>
              </a:rPr>
              <a:t>Almost half of the 2024 increase of $</a:t>
            </a:r>
            <a:r>
              <a:rPr lang="en-CA" b="1" dirty="0">
                <a:latin typeface="Montserrat" panose="00000500000000000000" pitchFamily="2" charset="0"/>
              </a:rPr>
              <a:t>1,412,160 </a:t>
            </a:r>
            <a:r>
              <a:rPr lang="en-CA" b="1" dirty="0">
                <a:latin typeface="Montserrat" panose="00000500000000000000" pitchFamily="2" charset="0"/>
                <a:cs typeface="Arial" panose="020B0604020202020204" pitchFamily="34" charset="0"/>
              </a:rPr>
              <a:t>relates to taking care of Township owned assets</a:t>
            </a:r>
            <a:r>
              <a:rPr lang="en-US" b="1" dirty="0">
                <a:latin typeface="Montserrat" panose="00000500000000000000" pitchFamily="2" charset="0"/>
                <a:cs typeface="Arial" panose="020B0604020202020204" pitchFamily="34" charset="0"/>
              </a:rPr>
              <a:t>.</a:t>
            </a:r>
          </a:p>
          <a:p>
            <a:endParaRPr lang="en-CA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1A3849-F949-FA36-CDB3-500FCDE5BE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D5846-9507-43A6-AD9B-ED1E1EE359AB}" type="datetime1">
              <a:rPr lang="en-US" smtClean="0"/>
              <a:t>3/8/2024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4700E3-B14F-8C93-F889-508A54818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Corporation of the Township of Scugog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8434E5-2CBA-3382-F89A-88BB528444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FCA09-A334-4A38-8A78-E51DCD588AB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5510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39FD32-8B66-6939-C2F1-CC182971A6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Roads and Other Infrastructure Annual Levies</a:t>
            </a:r>
            <a:endParaRPr lang="en-CA" dirty="0"/>
          </a:p>
        </p:txBody>
      </p:sp>
      <p:graphicFrame>
        <p:nvGraphicFramePr>
          <p:cNvPr id="7" name="Chart 6" descr="Roads and Other Infrastructure Annual Levies&#10;">
            <a:extLst>
              <a:ext uri="{FF2B5EF4-FFF2-40B4-BE49-F238E27FC236}">
                <a16:creationId xmlns:a16="http://schemas.microsoft.com/office/drawing/2014/main" id="{AE964C13-ADFE-9349-4B89-4B1B1F97EC1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91345131"/>
              </p:ext>
            </p:extLst>
          </p:nvPr>
        </p:nvGraphicFramePr>
        <p:xfrm>
          <a:off x="3045359" y="1675582"/>
          <a:ext cx="6101282" cy="4305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50F4D9-7F0C-3BCF-B176-59B3A2A01B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D5846-9507-43A6-AD9B-ED1E1EE359AB}" type="datetime1">
              <a:rPr lang="en-US" smtClean="0"/>
              <a:t>3/8/2024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2A7739-A192-F084-3CA5-CD1242A51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Corporation of the Township of Scugog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C86302-74B6-4D90-4109-03AD58D52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FCA09-A334-4A38-8A78-E51DCD588AB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5396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809722-DC8D-75BB-CBF7-F9B5D55207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Continuity of Capital Reserve Funds</a:t>
            </a:r>
            <a:endParaRPr lang="en-CA" dirty="0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39ACD33B-0756-EB99-094D-8C1EE81244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0708612"/>
              </p:ext>
            </p:extLst>
          </p:nvPr>
        </p:nvGraphicFramePr>
        <p:xfrm>
          <a:off x="2458656" y="1426669"/>
          <a:ext cx="7467600" cy="4799225"/>
        </p:xfrm>
        <a:graphic>
          <a:graphicData uri="http://schemas.openxmlformats.org/drawingml/2006/table">
            <a:tbl>
              <a:tblPr firstRow="1"/>
              <a:tblGrid>
                <a:gridCol w="2971800">
                  <a:extLst>
                    <a:ext uri="{9D8B030D-6E8A-4147-A177-3AD203B41FA5}">
                      <a16:colId xmlns:a16="http://schemas.microsoft.com/office/drawing/2014/main" val="1784502601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4108234395"/>
                    </a:ext>
                  </a:extLst>
                </a:gridCol>
                <a:gridCol w="1496711">
                  <a:extLst>
                    <a:ext uri="{9D8B030D-6E8A-4147-A177-3AD203B41FA5}">
                      <a16:colId xmlns:a16="http://schemas.microsoft.com/office/drawing/2014/main" val="2808308206"/>
                    </a:ext>
                  </a:extLst>
                </a:gridCol>
                <a:gridCol w="1398889">
                  <a:extLst>
                    <a:ext uri="{9D8B030D-6E8A-4147-A177-3AD203B41FA5}">
                      <a16:colId xmlns:a16="http://schemas.microsoft.com/office/drawing/2014/main" val="815450564"/>
                    </a:ext>
                  </a:extLst>
                </a:gridCol>
              </a:tblGrid>
              <a:tr h="365775">
                <a:tc>
                  <a:txBody>
                    <a:bodyPr/>
                    <a:lstStyle/>
                    <a:p>
                      <a:pPr algn="l" fontAlgn="b"/>
                      <a:endParaRPr lang="en-CA" sz="1300" b="1" i="0" u="none" strike="noStrike" dirty="0">
                        <a:solidFill>
                          <a:schemeClr val="tx1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300" b="1" i="0" u="none" strike="noStrike" dirty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 Roads &amp; Other Infrastructure 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300" b="1" i="0" u="none" strike="noStrike" dirty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 Vehicles &amp; Equipment 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300" b="1" i="0" u="none" strike="noStrike" dirty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 Facilities &amp; Building 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1834747"/>
                  </a:ext>
                </a:extLst>
              </a:tr>
              <a:tr h="167647">
                <a:tc>
                  <a:txBody>
                    <a:bodyPr/>
                    <a:lstStyle/>
                    <a:p>
                      <a:pPr algn="l" fontAlgn="b"/>
                      <a:r>
                        <a:rPr lang="en-CA" sz="1300" b="1" i="0" u="none" strike="noStrike" dirty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Uncommitted Opening Balance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300" b="1" i="0" u="none" strike="noStrike" dirty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1,389,500 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300" b="1" i="0" u="none" strike="noStrike" dirty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809,670 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300" b="1" i="0" u="none" strike="noStrike" dirty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960,500 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1026517"/>
                  </a:ext>
                </a:extLst>
              </a:tr>
              <a:tr h="167647">
                <a:tc>
                  <a:txBody>
                    <a:bodyPr/>
                    <a:lstStyle/>
                    <a:p>
                      <a:pPr algn="l" fontAlgn="b"/>
                      <a:r>
                        <a:rPr lang="en-CA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2023 Capital Projects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(3,535,000)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(988,000)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(756,400)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01855577"/>
                  </a:ext>
                </a:extLst>
              </a:tr>
              <a:tr h="167647">
                <a:tc>
                  <a:txBody>
                    <a:bodyPr/>
                    <a:lstStyle/>
                    <a:p>
                      <a:pPr algn="l" fontAlgn="b"/>
                      <a:r>
                        <a:rPr lang="en-CA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Budget Allocation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3,465,745 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300" b="0" i="0" u="none" strike="noStrike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476,300 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415,000 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20692773"/>
                  </a:ext>
                </a:extLst>
              </a:tr>
              <a:tr h="167647">
                <a:tc>
                  <a:txBody>
                    <a:bodyPr/>
                    <a:lstStyle/>
                    <a:p>
                      <a:pPr algn="l" fontAlgn="b"/>
                      <a:r>
                        <a:rPr lang="en-CA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Other Contributions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150,000 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485,000 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195,000 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69912647"/>
                  </a:ext>
                </a:extLst>
              </a:tr>
              <a:tr h="167647">
                <a:tc>
                  <a:txBody>
                    <a:bodyPr/>
                    <a:lstStyle/>
                    <a:p>
                      <a:pPr algn="l" fontAlgn="b"/>
                      <a:r>
                        <a:rPr lang="en-CA" sz="1300" b="1" i="0" u="none" strike="noStrike" dirty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2023 Closing Balance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300" b="1" i="0" u="none" strike="noStrike" dirty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1,470,245 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300" b="1" i="0" u="none" strike="noStrike" dirty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782,970 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300" b="1" i="0" u="none" strike="noStrike" dirty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814,100 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1203765"/>
                  </a:ext>
                </a:extLst>
              </a:tr>
              <a:tr h="167647">
                <a:tc>
                  <a:txBody>
                    <a:bodyPr/>
                    <a:lstStyle/>
                    <a:p>
                      <a:pPr algn="l" fontAlgn="b"/>
                      <a:r>
                        <a:rPr lang="en-CA" sz="1300" b="0" i="0" u="none" strike="noStrike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2024 Capital Projects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(4,125,000)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300" b="0" i="0" u="none" strike="noStrike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(1,825,000)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(1,422,000)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71324593"/>
                  </a:ext>
                </a:extLst>
              </a:tr>
              <a:tr h="167647">
                <a:tc>
                  <a:txBody>
                    <a:bodyPr/>
                    <a:lstStyle/>
                    <a:p>
                      <a:pPr algn="l" fontAlgn="b"/>
                      <a:r>
                        <a:rPr lang="en-CA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Budget Allocation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4,001,800 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568,700 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507,300 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39923767"/>
                  </a:ext>
                </a:extLst>
              </a:tr>
              <a:tr h="280565">
                <a:tc>
                  <a:txBody>
                    <a:bodyPr/>
                    <a:lstStyle/>
                    <a:p>
                      <a:pPr algn="l" fontAlgn="b"/>
                      <a:r>
                        <a:rPr lang="en-CA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Other Contributions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150,000 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485,000 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195,000 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6583584"/>
                  </a:ext>
                </a:extLst>
              </a:tr>
              <a:tr h="167647">
                <a:tc>
                  <a:txBody>
                    <a:bodyPr/>
                    <a:lstStyle/>
                    <a:p>
                      <a:pPr algn="l" fontAlgn="b"/>
                      <a:r>
                        <a:rPr lang="en-CA" sz="1300" b="1" i="0" u="none" strike="noStrike" dirty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2024 Closing Balance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300" b="1" i="0" u="none" strike="noStrike" dirty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1,497,045 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300" b="1" i="0" u="none" strike="noStrike" dirty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11,670 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300" b="1" i="0" u="none" strike="noStrike" dirty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94,400 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5739519"/>
                  </a:ext>
                </a:extLst>
              </a:tr>
              <a:tr h="167647">
                <a:tc>
                  <a:txBody>
                    <a:bodyPr/>
                    <a:lstStyle/>
                    <a:p>
                      <a:pPr algn="l" fontAlgn="b"/>
                      <a:r>
                        <a:rPr lang="en-CA" sz="1300" b="0" i="0" u="none" strike="noStrike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2025 Capital Projects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(6,325,000)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300" b="0" i="0" u="none" strike="noStrike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(775,000)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(487,000)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5656266"/>
                  </a:ext>
                </a:extLst>
              </a:tr>
              <a:tr h="167647">
                <a:tc>
                  <a:txBody>
                    <a:bodyPr/>
                    <a:lstStyle/>
                    <a:p>
                      <a:pPr algn="l" fontAlgn="b"/>
                      <a:r>
                        <a:rPr lang="en-CA" sz="1300" b="0" i="0" u="none" strike="noStrike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Budget Allocation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4,612,700 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300" b="0" i="0" u="none" strike="noStrike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665,600 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300" b="0" i="0" u="none" strike="noStrike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604,300 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11424730"/>
                  </a:ext>
                </a:extLst>
              </a:tr>
              <a:tr h="167647">
                <a:tc>
                  <a:txBody>
                    <a:bodyPr/>
                    <a:lstStyle/>
                    <a:p>
                      <a:pPr algn="l" fontAlgn="b"/>
                      <a:r>
                        <a:rPr lang="en-CA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Other Contributions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150,000 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485,000 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195,000 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9643380"/>
                  </a:ext>
                </a:extLst>
              </a:tr>
              <a:tr h="167647">
                <a:tc>
                  <a:txBody>
                    <a:bodyPr/>
                    <a:lstStyle/>
                    <a:p>
                      <a:pPr algn="l" fontAlgn="b"/>
                      <a:r>
                        <a:rPr lang="en-CA" sz="1300" b="1" i="0" u="none" strike="noStrike" dirty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2025 Closing Balance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300" b="1" i="0" u="none" strike="noStrike" dirty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(65,255)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300" b="1" i="0" u="none" strike="noStrike" dirty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387,270 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300" b="1" i="0" u="none" strike="noStrike" dirty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406,700 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5300005"/>
                  </a:ext>
                </a:extLst>
              </a:tr>
              <a:tr h="167647">
                <a:tc>
                  <a:txBody>
                    <a:bodyPr/>
                    <a:lstStyle/>
                    <a:p>
                      <a:pPr algn="l" fontAlgn="b"/>
                      <a:r>
                        <a:rPr lang="en-CA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2026 Capital Projects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(5,186,000)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(1,225,000)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(1,285,000)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50058580"/>
                  </a:ext>
                </a:extLst>
              </a:tr>
              <a:tr h="167647">
                <a:tc>
                  <a:txBody>
                    <a:bodyPr/>
                    <a:lstStyle/>
                    <a:p>
                      <a:pPr algn="l" fontAlgn="b"/>
                      <a:r>
                        <a:rPr lang="en-CA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Budget Allocation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5,254,200 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300" b="0" i="0" u="none" strike="noStrike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767,500 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706,100 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05936671"/>
                  </a:ext>
                </a:extLst>
              </a:tr>
              <a:tr h="167647">
                <a:tc>
                  <a:txBody>
                    <a:bodyPr/>
                    <a:lstStyle/>
                    <a:p>
                      <a:pPr algn="l" fontAlgn="b"/>
                      <a:r>
                        <a:rPr lang="en-CA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Other Contributions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150,000 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485,000 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195,000 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41705635"/>
                  </a:ext>
                </a:extLst>
              </a:tr>
              <a:tr h="167647">
                <a:tc>
                  <a:txBody>
                    <a:bodyPr/>
                    <a:lstStyle/>
                    <a:p>
                      <a:pPr algn="l" fontAlgn="b"/>
                      <a:r>
                        <a:rPr lang="en-CA" sz="1300" b="1" i="0" u="none" strike="noStrike" dirty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2026 Closing Balance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300" b="1" i="0" u="none" strike="noStrike" dirty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152,945 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300" b="1" i="0" u="none" strike="noStrike" dirty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414,770 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300" b="1" i="0" u="none" strike="noStrike" dirty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22,800 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3611982"/>
                  </a:ext>
                </a:extLst>
              </a:tr>
              <a:tr h="167647">
                <a:tc>
                  <a:txBody>
                    <a:bodyPr/>
                    <a:lstStyle/>
                    <a:p>
                      <a:pPr algn="l" fontAlgn="b"/>
                      <a:r>
                        <a:rPr lang="en-CA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2027 Capital Projects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(6,160,000)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(2,015,000)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(752,000)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12750013"/>
                  </a:ext>
                </a:extLst>
              </a:tr>
              <a:tr h="167647">
                <a:tc>
                  <a:txBody>
                    <a:bodyPr/>
                    <a:lstStyle/>
                    <a:p>
                      <a:pPr algn="l" fontAlgn="b"/>
                      <a:r>
                        <a:rPr lang="en-CA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Budget Allocation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5,927,700 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300" b="0" i="0" u="none" strike="noStrike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874,400 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813,000 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31776807"/>
                  </a:ext>
                </a:extLst>
              </a:tr>
              <a:tr h="118553">
                <a:tc>
                  <a:txBody>
                    <a:bodyPr/>
                    <a:lstStyle/>
                    <a:p>
                      <a:pPr algn="l" fontAlgn="b"/>
                      <a:r>
                        <a:rPr lang="en-CA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Other Contributions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150,000 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485,000 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195,000 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39211835"/>
                  </a:ext>
                </a:extLst>
              </a:tr>
              <a:tr h="167647">
                <a:tc>
                  <a:txBody>
                    <a:bodyPr/>
                    <a:lstStyle/>
                    <a:p>
                      <a:pPr algn="l" fontAlgn="b"/>
                      <a:r>
                        <a:rPr lang="en-CA" sz="1300" b="1" i="0" u="none" strike="noStrike" dirty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2027 Closing Balance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300" b="1" i="0" u="none" strike="noStrike" dirty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70,645 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300" b="1" i="0" u="none" strike="noStrike" dirty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(240,830)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300" b="1" i="0" u="none" strike="noStrike" dirty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278,800 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4576389"/>
                  </a:ext>
                </a:extLst>
              </a:tr>
            </a:tbl>
          </a:graphicData>
        </a:graphic>
      </p:graphicFrame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B828C-E042-D8AC-F7E6-DE87331DAC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D5846-9507-43A6-AD9B-ED1E1EE359AB}" type="datetime1">
              <a:rPr lang="en-US" smtClean="0"/>
              <a:t>3/8/2024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ABED1E-453D-95B3-6B92-0DF81E4D0D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Corporation of the Township of Scugog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BC9FA5-13ED-BF9E-86D8-679808BDFC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FCA09-A334-4A38-8A78-E51DCD588AB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2198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3E4CEF-97E8-AC68-FB44-D50BF4643EF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Sources of Revenue</a:t>
            </a:r>
            <a:endParaRPr lang="en-CA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C2FA1E-3622-1A98-FDBB-0F8A4121A3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333DD-A238-482F-9CD6-60565FDF1768}" type="datetime1">
              <a:rPr lang="en-US" smtClean="0"/>
              <a:t>3/8/2024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60F9EE-895F-D487-2172-C9A69038D6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Corporation of the Township of Scugog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5BE64A-B6E9-04EA-575B-9CA01B15E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FCA09-A334-4A38-8A78-E51DCD588AB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836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ECF7AEF0-D665-DCB5-6E45-63925F8856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30D592-6DB9-192C-34DB-6D5E18425F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680" y="548640"/>
            <a:ext cx="3888896" cy="1648718"/>
          </a:xfrm>
        </p:spPr>
        <p:txBody>
          <a:bodyPr anchor="t">
            <a:normAutofit/>
          </a:bodyPr>
          <a:lstStyle/>
          <a:p>
            <a:r>
              <a:rPr lang="en-US" dirty="0"/>
              <a:t>Property Tax Impact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5CCE22-4EF8-8FA1-8AA5-DD347D01DD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4680" y="2316481"/>
            <a:ext cx="3568818" cy="386048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/>
              <a:t>An average Scugog Family pays 3% of their overall taxes to our lower tier municipality for property taxes</a:t>
            </a:r>
          </a:p>
          <a:p>
            <a:endParaRPr lang="en-CA" sz="1800" dirty="0"/>
          </a:p>
        </p:txBody>
      </p:sp>
      <p:graphicFrame>
        <p:nvGraphicFramePr>
          <p:cNvPr id="7" name="Chart 6" descr="Property Tax Impact&#10;Township of Scugog 3%&#10;Education 1%&#10;Federal 56%&#10;Provincial 34%&#10;Region of Durham 7%">
            <a:extLst>
              <a:ext uri="{FF2B5EF4-FFF2-40B4-BE49-F238E27FC236}">
                <a16:creationId xmlns:a16="http://schemas.microsoft.com/office/drawing/2014/main" id="{BEAD1845-C0AD-205C-7D81-5F6BCB3E579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51455607"/>
              </p:ext>
            </p:extLst>
          </p:nvPr>
        </p:nvGraphicFramePr>
        <p:xfrm>
          <a:off x="4996755" y="419100"/>
          <a:ext cx="6776145" cy="60376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4EA4A6-D434-9379-2842-CCCAEBBE7E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7160" y="6453002"/>
            <a:ext cx="3494314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801D5846-9507-43A6-AD9B-ED1E1EE359AB}" type="datetime1">
              <a:rPr lang="en-US" smtClean="0"/>
              <a:pPr>
                <a:spcAft>
                  <a:spcPts val="600"/>
                </a:spcAft>
              </a:pPr>
              <a:t>3/8/2024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E89B7C-EE7C-0B3A-352D-2A670A870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876521" y="6453002"/>
            <a:ext cx="2805405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The Corporation of the Township of Scugog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E1CB01-4BD2-C4B5-01E0-9AB9B5B2F6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32162" y="6453002"/>
            <a:ext cx="429207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FA4FCA09-A334-4A38-8A78-E51DCD588AB3}" type="slidenum">
              <a:rPr lang="en-US" smtClean="0"/>
              <a:pPr>
                <a:spcAft>
                  <a:spcPts val="600"/>
                </a:spcAft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7667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1A22726-DA03-BCB0-F12E-98258FB7E5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E8D512F-01BC-BF9B-91FB-1EE86BA0B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548640"/>
            <a:ext cx="9160475" cy="1132258"/>
          </a:xfrm>
        </p:spPr>
        <p:txBody>
          <a:bodyPr anchor="ctr">
            <a:normAutofit/>
          </a:bodyPr>
          <a:lstStyle/>
          <a:p>
            <a:pPr algn="ctr"/>
            <a:r>
              <a:rPr lang="en-US" dirty="0"/>
              <a:t>Where Does The Money Come From to Pay for Services</a:t>
            </a:r>
            <a:endParaRPr lang="en-CA" dirty="0"/>
          </a:p>
        </p:txBody>
      </p:sp>
      <p:graphicFrame>
        <p:nvGraphicFramePr>
          <p:cNvPr id="7" name="Content Placeholder 6" descr="User Fees and Other Revenue 20%&#10;Grants 5%&#10;Transfers from Reserves 1%&#10;Property Taxes 74%">
            <a:extLst>
              <a:ext uri="{FF2B5EF4-FFF2-40B4-BE49-F238E27FC236}">
                <a16:creationId xmlns:a16="http://schemas.microsoft.com/office/drawing/2014/main" id="{C74BAB47-7D78-B844-2111-56D2024A0D7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72639647"/>
              </p:ext>
            </p:extLst>
          </p:nvPr>
        </p:nvGraphicFramePr>
        <p:xfrm>
          <a:off x="930876" y="2215978"/>
          <a:ext cx="10335350" cy="38882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A5E857-EF9F-F47C-D0D0-0ED8CC34BB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7160" y="6453002"/>
            <a:ext cx="3494314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801D5846-9507-43A6-AD9B-ED1E1EE359AB}" type="datetime1">
              <a:rPr lang="en-US" smtClean="0"/>
              <a:pPr>
                <a:spcAft>
                  <a:spcPts val="600"/>
                </a:spcAft>
              </a:pPr>
              <a:t>3/8/2024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FD7E00-8ECC-32EE-7A99-1FDF66127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876521" y="6453002"/>
            <a:ext cx="2805405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The Corporation of the Township of Scugog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E495F4-CCDC-AEF7-4AE9-2FA6EB093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32162" y="6453002"/>
            <a:ext cx="429207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FA4FCA09-A334-4A38-8A78-E51DCD588AB3}" type="slidenum">
              <a:rPr lang="en-US" smtClean="0"/>
              <a:pPr>
                <a:spcAft>
                  <a:spcPts val="600"/>
                </a:spcAft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7408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15B9334-3E03-4CA7-3616-4D3C9DC2C7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59A566-A64E-63AF-1F51-1A061096E0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653578" cy="1132258"/>
          </a:xfrm>
        </p:spPr>
        <p:txBody>
          <a:bodyPr>
            <a:normAutofit/>
          </a:bodyPr>
          <a:lstStyle/>
          <a:p>
            <a:r>
              <a:rPr lang="en-US" dirty="0"/>
              <a:t>User Fees</a:t>
            </a:r>
            <a:endParaRPr lang="en-CA" dirty="0"/>
          </a:p>
        </p:txBody>
      </p:sp>
      <p:graphicFrame>
        <p:nvGraphicFramePr>
          <p:cNvPr id="7" name="Content Placeholder 6" descr="Finance Charges&#10;Ice User Fees&#10;Program Fees&#10;Applications&#10;Permits&#10;Rentals&#10;Admissions&#10;Licences&#10;&#10;">
            <a:extLst>
              <a:ext uri="{FF2B5EF4-FFF2-40B4-BE49-F238E27FC236}">
                <a16:creationId xmlns:a16="http://schemas.microsoft.com/office/drawing/2014/main" id="{F747513D-03B4-3C84-C64E-F529FDC742D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06451249"/>
              </p:ext>
            </p:extLst>
          </p:nvPr>
        </p:nvGraphicFramePr>
        <p:xfrm>
          <a:off x="1169773" y="1894703"/>
          <a:ext cx="9852454" cy="39212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993E10-FE44-7035-492A-C1D138505A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7160" y="6453002"/>
            <a:ext cx="3494314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801D5846-9507-43A6-AD9B-ED1E1EE359AB}" type="datetime1">
              <a:rPr lang="en-US" smtClean="0"/>
              <a:pPr>
                <a:spcAft>
                  <a:spcPts val="600"/>
                </a:spcAft>
              </a:pPr>
              <a:t>3/8/2024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A7B0F0-0A5D-D717-63E9-83E4EE5B51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876521" y="6453002"/>
            <a:ext cx="2805405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The Corporation of the Township of Scugog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3A999C-E7DF-A1B9-6C7C-5DF83AB41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32162" y="6453002"/>
            <a:ext cx="429207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FA4FCA09-A334-4A38-8A78-E51DCD588AB3}" type="slidenum">
              <a:rPr lang="en-US" smtClean="0"/>
              <a:pPr>
                <a:spcAft>
                  <a:spcPts val="600"/>
                </a:spcAft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1835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FCF30F-5DF8-1F6B-174B-3B771BD567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Presentation Overview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FB4817-7008-F8F5-31FE-31237B7209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  <a:p>
            <a:r>
              <a:rPr lang="en-US" dirty="0"/>
              <a:t>Operating Budget</a:t>
            </a:r>
          </a:p>
          <a:p>
            <a:r>
              <a:rPr lang="en-US" dirty="0"/>
              <a:t>Capital Impact</a:t>
            </a:r>
          </a:p>
          <a:p>
            <a:r>
              <a:rPr lang="en-US" dirty="0"/>
              <a:t>Sources of Revenue</a:t>
            </a:r>
          </a:p>
          <a:p>
            <a:r>
              <a:rPr lang="en-US" dirty="0"/>
              <a:t>Impact to the Average Property Owners</a:t>
            </a:r>
          </a:p>
          <a:p>
            <a:r>
              <a:rPr lang="en-US" dirty="0"/>
              <a:t>Additional Thoughts </a:t>
            </a:r>
            <a:endParaRPr lang="en-CA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904DA0-153D-74D5-9431-8A6AF557A6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E750B-0F63-4C07-8EFC-B065385839DD}" type="datetime1">
              <a:rPr lang="en-US" smtClean="0"/>
              <a:t>3/8/2024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BF3ADD-6F51-9975-A53F-309EAC8882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Corporation of the Township of Scugog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BA50EE-CD10-40D2-A4A4-A928677E92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FCA09-A334-4A38-8A78-E51DCD588AB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0963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15B9334-3E03-4CA7-3616-4D3C9DC2C7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5FB4DC-3A92-A82D-8FF6-0B8CB1F4A2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653578" cy="1132258"/>
          </a:xfrm>
        </p:spPr>
        <p:txBody>
          <a:bodyPr>
            <a:normAutofit/>
          </a:bodyPr>
          <a:lstStyle/>
          <a:p>
            <a:r>
              <a:rPr lang="en-US" dirty="0"/>
              <a:t>Tax Burden by Property Class</a:t>
            </a:r>
            <a:endParaRPr lang="en-CA" dirty="0"/>
          </a:p>
        </p:txBody>
      </p:sp>
      <p:graphicFrame>
        <p:nvGraphicFramePr>
          <p:cNvPr id="7" name="Content Placeholder 6" descr="Tax Burden by Property Class">
            <a:extLst>
              <a:ext uri="{FF2B5EF4-FFF2-40B4-BE49-F238E27FC236}">
                <a16:creationId xmlns:a16="http://schemas.microsoft.com/office/drawing/2014/main" id="{BD4882B6-4ED3-50B0-522F-4AA95143ACB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50357551"/>
              </p:ext>
            </p:extLst>
          </p:nvPr>
        </p:nvGraphicFramePr>
        <p:xfrm>
          <a:off x="1169773" y="1894703"/>
          <a:ext cx="9852454" cy="39212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A5199C-25FD-75A1-E34B-E654F70F76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7160" y="6453002"/>
            <a:ext cx="3494314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801D5846-9507-43A6-AD9B-ED1E1EE359AB}" type="datetime1">
              <a:rPr lang="en-US" smtClean="0"/>
              <a:pPr>
                <a:spcAft>
                  <a:spcPts val="600"/>
                </a:spcAft>
              </a:pPr>
              <a:t>3/8/2024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E45C74-115B-4457-E2A0-F69B8D83B5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876521" y="6453002"/>
            <a:ext cx="2805405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The Corporation of the Township of Scugog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554E96-42F9-AEA9-6261-F6053F8886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32162" y="6453002"/>
            <a:ext cx="429207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FA4FCA09-A334-4A38-8A78-E51DCD588AB3}" type="slidenum">
              <a:rPr lang="en-US" smtClean="0"/>
              <a:pPr>
                <a:spcAft>
                  <a:spcPts val="600"/>
                </a:spcAft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3914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1A22726-DA03-BCB0-F12E-98258FB7E5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A426E7-87DC-1FA1-D15B-2C29038F07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548640"/>
            <a:ext cx="9160475" cy="1132258"/>
          </a:xfrm>
        </p:spPr>
        <p:txBody>
          <a:bodyPr anchor="ctr">
            <a:normAutofit/>
          </a:bodyPr>
          <a:lstStyle/>
          <a:p>
            <a:pPr algn="ctr"/>
            <a:r>
              <a:rPr lang="en-US" dirty="0"/>
              <a:t>Assessment Growth</a:t>
            </a:r>
            <a:endParaRPr lang="en-CA" dirty="0"/>
          </a:p>
        </p:txBody>
      </p:sp>
      <p:graphicFrame>
        <p:nvGraphicFramePr>
          <p:cNvPr id="7" name="Content Placeholder 6" descr="Assessment Growth">
            <a:extLst>
              <a:ext uri="{FF2B5EF4-FFF2-40B4-BE49-F238E27FC236}">
                <a16:creationId xmlns:a16="http://schemas.microsoft.com/office/drawing/2014/main" id="{A5DF5217-5E70-FF10-957C-27874AE8792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13551874"/>
              </p:ext>
            </p:extLst>
          </p:nvPr>
        </p:nvGraphicFramePr>
        <p:xfrm>
          <a:off x="930876" y="2215978"/>
          <a:ext cx="10335350" cy="38882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EB641A-32E4-3C09-63AC-8F81F308F8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7160" y="6453002"/>
            <a:ext cx="3494314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801D5846-9507-43A6-AD9B-ED1E1EE359AB}" type="datetime1">
              <a:rPr lang="en-US" smtClean="0"/>
              <a:pPr>
                <a:spcAft>
                  <a:spcPts val="600"/>
                </a:spcAft>
              </a:pPr>
              <a:t>3/8/2024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F40F30-16C8-17EE-4054-F615AD73F3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876521" y="6453002"/>
            <a:ext cx="2805405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The Corporation of the Township of Scugog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B45D21-B019-A092-F6F2-B3C4FBBD2D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32162" y="6453002"/>
            <a:ext cx="429207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FA4FCA09-A334-4A38-8A78-E51DCD588AB3}" type="slidenum">
              <a:rPr lang="en-US" smtClean="0"/>
              <a:pPr>
                <a:spcAft>
                  <a:spcPts val="600"/>
                </a:spcAft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9400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3E4CEF-97E8-AC68-FB44-D50BF4643EF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Impact to the Average Property Owner</a:t>
            </a:r>
            <a:endParaRPr lang="en-CA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C2FA1E-3622-1A98-FDBB-0F8A4121A3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333DD-A238-482F-9CD6-60565FDF1768}" type="datetime1">
              <a:rPr lang="en-US" smtClean="0"/>
              <a:t>3/8/2024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60F9EE-895F-D487-2172-C9A69038D6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Corporation of the Township of Scugog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5BE64A-B6E9-04EA-575B-9CA01B15E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FCA09-A334-4A38-8A78-E51DCD588AB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8962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1D38B6-F1A2-1A92-68A2-6B0887932C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/>
              <a:t>2024 Draft Operating Budget</a:t>
            </a:r>
            <a:br>
              <a:rPr lang="en-US" sz="4000" dirty="0"/>
            </a:br>
            <a:br>
              <a:rPr lang="en-US" sz="4000" dirty="0"/>
            </a:br>
            <a:br>
              <a:rPr lang="en-US" dirty="0"/>
            </a:br>
            <a:r>
              <a:rPr lang="en-US" dirty="0"/>
              <a:t>                      </a:t>
            </a:r>
            <a:r>
              <a:rPr lang="en-US" sz="2200" b="0" dirty="0"/>
              <a:t>Monthly Increase in Total Average Residential Tax Bill</a:t>
            </a:r>
            <a:endParaRPr lang="en-CA" sz="2200" b="0" dirty="0"/>
          </a:p>
        </p:txBody>
      </p:sp>
      <p:graphicFrame>
        <p:nvGraphicFramePr>
          <p:cNvPr id="7" name="Table 6" descr="Monthly Increase in Total Average Residential Tax Bill">
            <a:extLst>
              <a:ext uri="{FF2B5EF4-FFF2-40B4-BE49-F238E27FC236}">
                <a16:creationId xmlns:a16="http://schemas.microsoft.com/office/drawing/2014/main" id="{440DB7A2-68C9-CEF5-181E-97A4F57D84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5560423"/>
              </p:ext>
            </p:extLst>
          </p:nvPr>
        </p:nvGraphicFramePr>
        <p:xfrm>
          <a:off x="2033179" y="2663713"/>
          <a:ext cx="7716912" cy="2076680"/>
        </p:xfrm>
        <a:graphic>
          <a:graphicData uri="http://schemas.openxmlformats.org/drawingml/2006/table">
            <a:tbl>
              <a:tblPr firstRow="1"/>
              <a:tblGrid>
                <a:gridCol w="2406116">
                  <a:extLst>
                    <a:ext uri="{9D8B030D-6E8A-4147-A177-3AD203B41FA5}">
                      <a16:colId xmlns:a16="http://schemas.microsoft.com/office/drawing/2014/main" val="1336645551"/>
                    </a:ext>
                  </a:extLst>
                </a:gridCol>
                <a:gridCol w="1235573">
                  <a:extLst>
                    <a:ext uri="{9D8B030D-6E8A-4147-A177-3AD203B41FA5}">
                      <a16:colId xmlns:a16="http://schemas.microsoft.com/office/drawing/2014/main" val="504547922"/>
                    </a:ext>
                  </a:extLst>
                </a:gridCol>
                <a:gridCol w="1235573">
                  <a:extLst>
                    <a:ext uri="{9D8B030D-6E8A-4147-A177-3AD203B41FA5}">
                      <a16:colId xmlns:a16="http://schemas.microsoft.com/office/drawing/2014/main" val="1803305283"/>
                    </a:ext>
                  </a:extLst>
                </a:gridCol>
                <a:gridCol w="1300603">
                  <a:extLst>
                    <a:ext uri="{9D8B030D-6E8A-4147-A177-3AD203B41FA5}">
                      <a16:colId xmlns:a16="http://schemas.microsoft.com/office/drawing/2014/main" val="3808629397"/>
                    </a:ext>
                  </a:extLst>
                </a:gridCol>
                <a:gridCol w="1539047">
                  <a:extLst>
                    <a:ext uri="{9D8B030D-6E8A-4147-A177-3AD203B41FA5}">
                      <a16:colId xmlns:a16="http://schemas.microsoft.com/office/drawing/2014/main" val="3658823935"/>
                    </a:ext>
                  </a:extLst>
                </a:gridCol>
              </a:tblGrid>
              <a:tr h="601405"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 </a:t>
                      </a:r>
                    </a:p>
                  </a:txBody>
                  <a:tcPr marL="11430" marR="11430" marT="114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2023</a:t>
                      </a:r>
                    </a:p>
                  </a:txBody>
                  <a:tcPr marL="11430" marR="11430" marT="114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2024</a:t>
                      </a:r>
                    </a:p>
                  </a:txBody>
                  <a:tcPr marL="11430" marR="11430" marT="114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$ Change</a:t>
                      </a:r>
                    </a:p>
                  </a:txBody>
                  <a:tcPr marL="11430" marR="11430" marT="114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% On Total Property Tax Bill</a:t>
                      </a:r>
                    </a:p>
                  </a:txBody>
                  <a:tcPr marL="11430" marR="11430" marT="114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0818878"/>
                  </a:ext>
                </a:extLst>
              </a:tr>
              <a:tr h="295055">
                <a:tc>
                  <a:txBody>
                    <a:bodyPr/>
                    <a:lstStyle/>
                    <a:p>
                      <a:pPr algn="l" fontAlgn="ctr"/>
                      <a:r>
                        <a:rPr lang="en-CA" sz="1200" b="0" i="0" u="none" strike="noStrike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Average CVA</a:t>
                      </a:r>
                    </a:p>
                  </a:txBody>
                  <a:tcPr marL="11430" marR="11430" marT="114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$435,000</a:t>
                      </a:r>
                    </a:p>
                  </a:txBody>
                  <a:tcPr marL="11430" marR="11430" marT="114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$435,000</a:t>
                      </a:r>
                    </a:p>
                  </a:txBody>
                  <a:tcPr marL="11430" marR="11430" marT="114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$0.00</a:t>
                      </a:r>
                    </a:p>
                  </a:txBody>
                  <a:tcPr marL="11430" marR="11430" marT="114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0.00%</a:t>
                      </a:r>
                    </a:p>
                  </a:txBody>
                  <a:tcPr marL="11430" marR="11430" marT="114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57938583"/>
                  </a:ext>
                </a:extLst>
              </a:tr>
              <a:tr h="295055">
                <a:tc>
                  <a:txBody>
                    <a:bodyPr/>
                    <a:lstStyle/>
                    <a:p>
                      <a:pPr algn="l" fontAlgn="ctr"/>
                      <a:r>
                        <a:rPr lang="en-CA" sz="1200" b="0" i="0" u="none" strike="noStrike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Region of Durham</a:t>
                      </a:r>
                    </a:p>
                  </a:txBody>
                  <a:tcPr marL="11430" marR="11430" marT="114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$234.00</a:t>
                      </a:r>
                    </a:p>
                  </a:txBody>
                  <a:tcPr marL="11430" marR="11430" marT="114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$251.55</a:t>
                      </a:r>
                    </a:p>
                  </a:txBody>
                  <a:tcPr marL="11430" marR="11430" marT="114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$1755</a:t>
                      </a:r>
                    </a:p>
                  </a:txBody>
                  <a:tcPr marL="11430" marR="11430" marT="114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3.85%</a:t>
                      </a:r>
                    </a:p>
                  </a:txBody>
                  <a:tcPr marL="11430" marR="11430" marT="114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5726238"/>
                  </a:ext>
                </a:extLst>
              </a:tr>
              <a:tr h="295055">
                <a:tc>
                  <a:txBody>
                    <a:bodyPr/>
                    <a:lstStyle/>
                    <a:p>
                      <a:pPr algn="l" fontAlgn="ctr"/>
                      <a:r>
                        <a:rPr lang="en-CA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Township of Scugog</a:t>
                      </a:r>
                    </a:p>
                  </a:txBody>
                  <a:tcPr marL="11430" marR="11430" marT="114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$137.32</a:t>
                      </a:r>
                    </a:p>
                  </a:txBody>
                  <a:tcPr marL="11430" marR="11430" marT="114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$148.55</a:t>
                      </a:r>
                    </a:p>
                  </a:txBody>
                  <a:tcPr marL="11430" marR="11430" marT="114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$11.23</a:t>
                      </a:r>
                    </a:p>
                  </a:txBody>
                  <a:tcPr marL="11430" marR="11430" marT="114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2.47%</a:t>
                      </a:r>
                    </a:p>
                  </a:txBody>
                  <a:tcPr marL="11430" marR="11430" marT="114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7640795"/>
                  </a:ext>
                </a:extLst>
              </a:tr>
              <a:tr h="295055">
                <a:tc>
                  <a:txBody>
                    <a:bodyPr/>
                    <a:lstStyle/>
                    <a:p>
                      <a:pPr algn="l" fontAlgn="ctr"/>
                      <a:r>
                        <a:rPr lang="en-CA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Education</a:t>
                      </a:r>
                    </a:p>
                  </a:txBody>
                  <a:tcPr marL="11430" marR="11430" marT="114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$55.46</a:t>
                      </a:r>
                    </a:p>
                  </a:txBody>
                  <a:tcPr marL="11430" marR="11430" marT="114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$55.46</a:t>
                      </a:r>
                    </a:p>
                  </a:txBody>
                  <a:tcPr marL="11430" marR="11430" marT="114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200" b="0" i="0" u="none" strike="noStrike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$0.00</a:t>
                      </a:r>
                    </a:p>
                  </a:txBody>
                  <a:tcPr marL="11430" marR="11430" marT="114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0.00%</a:t>
                      </a:r>
                    </a:p>
                  </a:txBody>
                  <a:tcPr marL="11430" marR="11430" marT="114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56846641"/>
                  </a:ext>
                </a:extLst>
              </a:tr>
              <a:tr h="295055">
                <a:tc>
                  <a:txBody>
                    <a:bodyPr/>
                    <a:lstStyle/>
                    <a:p>
                      <a:pPr algn="l" fontAlgn="ctr"/>
                      <a:r>
                        <a:rPr lang="en-CA" sz="1200" b="1" i="0" u="none" strike="noStrike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Total Tax</a:t>
                      </a:r>
                    </a:p>
                  </a:txBody>
                  <a:tcPr marL="11430" marR="11430" marT="114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$426.78</a:t>
                      </a:r>
                    </a:p>
                  </a:txBody>
                  <a:tcPr marL="11430" marR="11430" marT="114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$455.56</a:t>
                      </a:r>
                    </a:p>
                  </a:txBody>
                  <a:tcPr marL="11430" marR="11430" marT="114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$28.78</a:t>
                      </a:r>
                    </a:p>
                  </a:txBody>
                  <a:tcPr marL="11430" marR="11430" marT="114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6.32%</a:t>
                      </a:r>
                    </a:p>
                  </a:txBody>
                  <a:tcPr marL="11430" marR="11430" marT="114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894933"/>
                  </a:ext>
                </a:extLst>
              </a:tr>
            </a:tbl>
          </a:graphicData>
        </a:graphic>
      </p:graphicFrame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557CE5-C755-5C46-DDE7-39774B8546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D5846-9507-43A6-AD9B-ED1E1EE359AB}" type="datetime1">
              <a:rPr lang="en-US" smtClean="0"/>
              <a:t>3/8/2024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8A4287-ED56-DF6C-EF90-AAEB7F4FB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Corporation of the Township of Scugog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D4375F-CD53-7872-92BD-90622421D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FCA09-A334-4A38-8A78-E51DCD588AB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4142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D10CC9-D18A-2166-D753-0EB1FC7B73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Value for Your Tax Dollars</a:t>
            </a:r>
            <a:endParaRPr lang="en-CA" dirty="0"/>
          </a:p>
        </p:txBody>
      </p:sp>
      <p:graphicFrame>
        <p:nvGraphicFramePr>
          <p:cNvPr id="7" name="Diagram 6" descr="Winter Maintenance $4.73&#10;Streetlighting $1.46&#10;Library $4.21&#10;Parks $4.34&#10;Crossing Guards $0.72">
            <a:extLst>
              <a:ext uri="{FF2B5EF4-FFF2-40B4-BE49-F238E27FC236}">
                <a16:creationId xmlns:a16="http://schemas.microsoft.com/office/drawing/2014/main" id="{E300DE00-7F30-2285-260D-6206FDDBA07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44533637"/>
              </p:ext>
            </p:extLst>
          </p:nvPr>
        </p:nvGraphicFramePr>
        <p:xfrm>
          <a:off x="1137967" y="2166383"/>
          <a:ext cx="10175075" cy="29585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62F3BA-1A87-BBC3-52D6-180A9418E2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Monthly Costs:</a:t>
            </a:r>
            <a:endParaRPr lang="en-CA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2BDB66-48D0-2ECC-2AFD-9377EEDAE7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D5846-9507-43A6-AD9B-ED1E1EE359AB}" type="datetime1">
              <a:rPr lang="en-US" smtClean="0"/>
              <a:t>3/8/2024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D1B208-73B6-B40F-E1ED-A81A994814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Corporation of the Township of Scugog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281C1B-6847-5692-D537-CB6BE4109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FCA09-A334-4A38-8A78-E51DCD588AB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0254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3E4CEF-97E8-AC68-FB44-D50BF4643EF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Additional Thoughts in Closing</a:t>
            </a:r>
            <a:endParaRPr lang="en-CA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C2FA1E-3622-1A98-FDBB-0F8A4121A3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333DD-A238-482F-9CD6-60565FDF1768}" type="datetime1">
              <a:rPr lang="en-US" smtClean="0"/>
              <a:t>3/8/2024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60F9EE-895F-D487-2172-C9A69038D6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Corporation of the Township of Scugog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5BE64A-B6E9-04EA-575B-9CA01B15E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FCA09-A334-4A38-8A78-E51DCD588AB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4293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7B4472A-332B-71E5-8009-33841E7C3F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A11798D-C4A2-F4EF-41F6-DB24A774DF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7976" y="1367841"/>
            <a:ext cx="3348297" cy="224175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200" dirty="0"/>
              <a:t>Let’s Compare Based on Averages </a:t>
            </a:r>
          </a:p>
        </p:txBody>
      </p:sp>
      <p:graphicFrame>
        <p:nvGraphicFramePr>
          <p:cNvPr id="7" name="Chart 6" descr="Taxes as a Percentage of Household income">
            <a:extLst>
              <a:ext uri="{FF2B5EF4-FFF2-40B4-BE49-F238E27FC236}">
                <a16:creationId xmlns:a16="http://schemas.microsoft.com/office/drawing/2014/main" id="{D4BC7F34-6C09-46D5-A071-C758A2309A1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90410774"/>
              </p:ext>
            </p:extLst>
          </p:nvPr>
        </p:nvGraphicFramePr>
        <p:xfrm>
          <a:off x="4824248" y="394504"/>
          <a:ext cx="7009164" cy="60619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9BA5CA-0EC7-6C8C-539F-BC71FADE60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7160" y="6453002"/>
            <a:ext cx="3494314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1D5846-9507-43A6-AD9B-ED1E1EE359AB}" type="datetime1">
              <a:rPr lang="en-US" smtClean="0"/>
              <a:pPr>
                <a:spcAft>
                  <a:spcPts val="600"/>
                </a:spcAft>
              </a:pPr>
              <a:t>3/8/2024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FFFD07-64A4-AC17-0F8E-39089D1C07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876521" y="6453002"/>
            <a:ext cx="2805405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Corporation of the Township of Scugog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7D86C4-6C1A-A519-EB63-E33DC8708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32162" y="6453002"/>
            <a:ext cx="42920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FA4FCA09-A334-4A38-8A78-E51DCD588AB3}" type="slidenum">
              <a:rPr lang="en-US" smtClean="0"/>
              <a:pPr>
                <a:spcAft>
                  <a:spcPts val="600"/>
                </a:spcAft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57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7298112-E571-A160-E3B0-4FC5E3D191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289A77B-B6FA-D044-5A69-D597B70A25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1346086"/>
            <a:ext cx="4225635" cy="3794325"/>
          </a:xfrm>
        </p:spPr>
        <p:txBody>
          <a:bodyPr anchor="t">
            <a:normAutofit/>
          </a:bodyPr>
          <a:lstStyle/>
          <a:p>
            <a:r>
              <a:rPr lang="en-US" dirty="0"/>
              <a:t>Let’s Compare Dollars for Local Services Based on Averages</a:t>
            </a:r>
            <a:endParaRPr lang="en-CA" dirty="0"/>
          </a:p>
        </p:txBody>
      </p:sp>
      <p:pic>
        <p:nvPicPr>
          <p:cNvPr id="8" name="Picture 7" descr="A house with a black background">
            <a:extLst>
              <a:ext uri="{FF2B5EF4-FFF2-40B4-BE49-F238E27FC236}">
                <a16:creationId xmlns:a16="http://schemas.microsoft.com/office/drawing/2014/main" id="{73CF1C0C-292B-9576-E63E-F78C1DB9D68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2" t="39855" r="41993" b="15339"/>
          <a:stretch/>
        </p:blipFill>
        <p:spPr>
          <a:xfrm>
            <a:off x="609601" y="3757289"/>
            <a:ext cx="3570769" cy="2039417"/>
          </a:xfrm>
          <a:prstGeom prst="rect">
            <a:avLst/>
          </a:prstGeom>
        </p:spPr>
      </p:pic>
      <p:graphicFrame>
        <p:nvGraphicFramePr>
          <p:cNvPr id="7" name="Content Placeholder 6" descr="Lower Tier Taxes on Average Residential Property">
            <a:extLst>
              <a:ext uri="{FF2B5EF4-FFF2-40B4-BE49-F238E27FC236}">
                <a16:creationId xmlns:a16="http://schemas.microsoft.com/office/drawing/2014/main" id="{42A316BB-2B81-0F08-051C-AE02F1400B2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71869601"/>
              </p:ext>
            </p:extLst>
          </p:nvPr>
        </p:nvGraphicFramePr>
        <p:xfrm>
          <a:off x="5199321" y="691978"/>
          <a:ext cx="6482605" cy="53792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C61C23-0C01-4C1A-6C5A-6394D96B45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7160" y="6453002"/>
            <a:ext cx="3494314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801D5846-9507-43A6-AD9B-ED1E1EE359AB}" type="datetime1">
              <a:rPr lang="en-US" smtClean="0"/>
              <a:pPr>
                <a:spcAft>
                  <a:spcPts val="600"/>
                </a:spcAft>
              </a:pPr>
              <a:t>3/8/2024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E50ED6-741D-BE5E-D75E-F17009FA36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876521" y="6453002"/>
            <a:ext cx="2805405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The Corporation of the Township of Scugog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FBD7D3-B3AE-B5F1-3F7A-0F45A6232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32162" y="6453002"/>
            <a:ext cx="429207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FA4FCA09-A334-4A38-8A78-E51DCD588AB3}" type="slidenum">
              <a:rPr lang="en-US" smtClean="0"/>
              <a:pPr>
                <a:spcAft>
                  <a:spcPts val="600"/>
                </a:spcAft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0065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DA8B20-82C3-6A6A-7812-1BAE4CA11E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771927"/>
            <a:ext cx="10653578" cy="1132258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Priorities for 2024</a:t>
            </a:r>
            <a:br>
              <a:rPr lang="en-US" dirty="0"/>
            </a:br>
            <a:r>
              <a:rPr lang="en-US" sz="2800" dirty="0"/>
              <a:t>Continuing to Provide Value for Your Tax Dollars 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785C16-717C-E584-D8DB-25DCA2FDC2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647" y="2140834"/>
            <a:ext cx="10653579" cy="4593828"/>
          </a:xfrm>
        </p:spPr>
        <p:txBody>
          <a:bodyPr/>
          <a:lstStyle/>
          <a:p>
            <a:r>
              <a:rPr lang="en-US" sz="1600" dirty="0">
                <a:latin typeface="Montserrat" panose="000005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Long Term Financial Planning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600" dirty="0">
                <a:latin typeface="Montserrat" panose="000005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 Continue to invest in infrastructure through transfers to Capital Reserve Funds to fund AMP priorities based on 5-year forecast</a:t>
            </a:r>
          </a:p>
          <a:p>
            <a:r>
              <a:rPr lang="en-US" sz="1600" dirty="0">
                <a:latin typeface="Montserrat" panose="00000500000000000000" pitchFamily="2" charset="0"/>
                <a:cs typeface="Arial" panose="020B0604020202020204" pitchFamily="34" charset="0"/>
              </a:rPr>
              <a:t>Service Delivery and Organization Review Implementation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600" dirty="0">
                <a:latin typeface="Montserrat" panose="00000500000000000000" pitchFamily="2" charset="0"/>
                <a:cs typeface="Arial" panose="020B0604020202020204" pitchFamily="34" charset="0"/>
              </a:rPr>
              <a:t>Work </a:t>
            </a:r>
            <a:r>
              <a:rPr lang="en-US" sz="1600" dirty="0">
                <a:latin typeface="Montserrat" panose="000005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to implement the highest priorities identified in the review. </a:t>
            </a:r>
          </a:p>
          <a:p>
            <a:r>
              <a:rPr lang="en-US" sz="1600" dirty="0">
                <a:latin typeface="Montserrat" panose="000005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Modernization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600" dirty="0">
                <a:latin typeface="Montserrat" panose="000005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 Continue to implement new programs and processes that will modernize service delivery and advance the IT Strategic Plan. </a:t>
            </a:r>
          </a:p>
          <a:p>
            <a:r>
              <a:rPr lang="en-US" sz="1600" dirty="0">
                <a:latin typeface="Montserrat" panose="000005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Communication and Outreach </a:t>
            </a:r>
          </a:p>
          <a:p>
            <a:endParaRPr lang="en-CA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D6F488-5078-AFED-C41E-0DB863EB3F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D5846-9507-43A6-AD9B-ED1E1EE359AB}" type="datetime1">
              <a:rPr lang="en-US" smtClean="0"/>
              <a:t>3/8/2024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096F81-4FA7-F6A2-17D7-506A4EE3E4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Corporation of the Township of Scugog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E9A5AD-6569-EC46-03C8-DA61BED387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FCA09-A334-4A38-8A78-E51DCD588AB3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401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BCA753-C914-018E-9991-A55328BEFA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Ongoing Pressures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343F07-32D6-F400-406F-4EE2CBEED7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647" y="1375288"/>
            <a:ext cx="10653579" cy="4593828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latin typeface="Montserrat" panose="000005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Inflation remains a significant concern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latin typeface="Montserrat" panose="000005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Interest rates 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latin typeface="Montserrat" panose="000005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Impact of changes to legislation 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latin typeface="Montserrat" panose="000005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Impact of Service Delivery and Organizational Review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latin typeface="Montserrat" panose="000005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Staffing capacity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latin typeface="Montserrat" panose="000005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Growth and the increase Demands for Service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latin typeface="Montserrat" panose="000005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Facility and Program capacity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latin typeface="Montserrat" panose="000005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Impact of environment and climate change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latin typeface="Montserrat" panose="000005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Ongoing maintenance of infrastructure assets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latin typeface="Montserrat" panose="000005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Reassessment cycle</a:t>
            </a:r>
          </a:p>
          <a:p>
            <a:endParaRPr lang="en-CA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3B0F02-6704-6189-062B-9DC2F092E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D5846-9507-43A6-AD9B-ED1E1EE359AB}" type="datetime1">
              <a:rPr lang="en-US" smtClean="0"/>
              <a:t>3/8/2024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541D2D-79FF-5E2A-F877-C3C26A3B6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Corporation of the Township of Scugog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596157-455F-D613-90E4-DBD60EFAA3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FCA09-A334-4A38-8A78-E51DCD588AB3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7628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5A4EC0-99EA-4D80-E16F-2CB944D306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2023 Key Accomplishments</a:t>
            </a:r>
            <a:endParaRPr lang="en-CA" dirty="0"/>
          </a:p>
        </p:txBody>
      </p:sp>
      <p:sp>
        <p:nvSpPr>
          <p:cNvPr id="8" name="Rectangle: Rounded Corners 7" descr="Scugog Strategic Plan">
            <a:extLst>
              <a:ext uri="{FF2B5EF4-FFF2-40B4-BE49-F238E27FC236}">
                <a16:creationId xmlns:a16="http://schemas.microsoft.com/office/drawing/2014/main" id="{8206E659-D386-46A1-855B-54BF211AC951}"/>
              </a:ext>
            </a:extLst>
          </p:cNvPr>
          <p:cNvSpPr/>
          <p:nvPr/>
        </p:nvSpPr>
        <p:spPr>
          <a:xfrm>
            <a:off x="1385189" y="1767626"/>
            <a:ext cx="1852925" cy="1276665"/>
          </a:xfrm>
          <a:prstGeom prst="roundRect">
            <a:avLst/>
          </a:prstGeom>
          <a:blipFill dpi="0" rotWithShape="1">
            <a:blip r:embed="rId2"/>
            <a:srcRect/>
            <a:stretch>
              <a:fillRect l="-1" t="-10630" r="1" b="-35370"/>
            </a:stretch>
          </a:blipFill>
          <a:ln>
            <a:solidFill>
              <a:schemeClr val="tx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CA"/>
          </a:p>
        </p:txBody>
      </p:sp>
      <p:grpSp>
        <p:nvGrpSpPr>
          <p:cNvPr id="16" name="Group 15" descr="Finalization of Scugog Strategic Plan">
            <a:extLst>
              <a:ext uri="{FF2B5EF4-FFF2-40B4-BE49-F238E27FC236}">
                <a16:creationId xmlns:a16="http://schemas.microsoft.com/office/drawing/2014/main" id="{D2D1F89C-22D8-191E-7A5A-A611AFC0C96D}"/>
              </a:ext>
            </a:extLst>
          </p:cNvPr>
          <p:cNvGrpSpPr/>
          <p:nvPr/>
        </p:nvGrpSpPr>
        <p:grpSpPr>
          <a:xfrm>
            <a:off x="1385188" y="3131019"/>
            <a:ext cx="1852925" cy="687435"/>
            <a:chOff x="3893" y="1687453"/>
            <a:chExt cx="1852925" cy="687435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44608EE-25DD-7DCB-9160-13D01B410CB6}"/>
                </a:ext>
              </a:extLst>
            </p:cNvPr>
            <p:cNvSpPr/>
            <p:nvPr/>
          </p:nvSpPr>
          <p:spPr>
            <a:xfrm>
              <a:off x="3893" y="1687453"/>
              <a:ext cx="1852925" cy="687435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CA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9EF9BE4-CD28-1B40-B9F0-D156A85AAB44}"/>
                </a:ext>
              </a:extLst>
            </p:cNvPr>
            <p:cNvSpPr txBox="1"/>
            <p:nvPr/>
          </p:nvSpPr>
          <p:spPr>
            <a:xfrm>
              <a:off x="3893" y="1687453"/>
              <a:ext cx="1852925" cy="68743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8232" tIns="78232" rIns="78232" bIns="0" numCol="1" spcCol="1270" anchor="t" anchorCtr="0">
              <a:noAutofit/>
            </a:bodyPr>
            <a:lstStyle/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CA" sz="1100" kern="1200" dirty="0">
                  <a:solidFill>
                    <a:schemeClr val="tx1"/>
                  </a:solidFill>
                  <a:latin typeface="Montserrat" panose="00000500000000000000" pitchFamily="2" charset="0"/>
                  <a:cs typeface="Arial" panose="020B0604020202020204" pitchFamily="34" charset="0"/>
                </a:rPr>
                <a:t>Finalization of Scugog Strategic Plan</a:t>
              </a:r>
            </a:p>
          </p:txBody>
        </p:sp>
      </p:grpSp>
      <p:sp>
        <p:nvSpPr>
          <p:cNvPr id="11" name="Rectangle: Rounded Corners 10" descr="Implementation of Virtual City Hall Software">
            <a:extLst>
              <a:ext uri="{FF2B5EF4-FFF2-40B4-BE49-F238E27FC236}">
                <a16:creationId xmlns:a16="http://schemas.microsoft.com/office/drawing/2014/main" id="{20078D44-2CAA-8CBA-B5E6-E662E2A87158}"/>
              </a:ext>
            </a:extLst>
          </p:cNvPr>
          <p:cNvSpPr/>
          <p:nvPr/>
        </p:nvSpPr>
        <p:spPr>
          <a:xfrm>
            <a:off x="3654170" y="1767625"/>
            <a:ext cx="1852925" cy="1276665"/>
          </a:xfrm>
          <a:prstGeom prst="roundRect">
            <a:avLst/>
          </a:prstGeom>
          <a:blipFill dpi="0" rotWithShape="1">
            <a:blip r:embed="rId3"/>
            <a:srcRect/>
            <a:stretch>
              <a:fillRect l="-22993" t="-14169" r="-28006" b="-34243"/>
            </a:stretch>
          </a:blipFill>
          <a:ln>
            <a:solidFill>
              <a:schemeClr val="tx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CA"/>
          </a:p>
        </p:txBody>
      </p:sp>
      <p:grpSp>
        <p:nvGrpSpPr>
          <p:cNvPr id="22" name="Group 21" descr="Implementation of Virtual City Hall Software for Property Owners to access tax information">
            <a:extLst>
              <a:ext uri="{FF2B5EF4-FFF2-40B4-BE49-F238E27FC236}">
                <a16:creationId xmlns:a16="http://schemas.microsoft.com/office/drawing/2014/main" id="{5006B7AB-10A0-F730-E121-455B6D8040D6}"/>
              </a:ext>
            </a:extLst>
          </p:cNvPr>
          <p:cNvGrpSpPr/>
          <p:nvPr/>
        </p:nvGrpSpPr>
        <p:grpSpPr>
          <a:xfrm>
            <a:off x="3683952" y="3042811"/>
            <a:ext cx="1852925" cy="687435"/>
            <a:chOff x="4080485" y="1687453"/>
            <a:chExt cx="1852925" cy="687435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B0621417-BEF3-6DDE-8A6A-11AE232FDB5C}"/>
                </a:ext>
              </a:extLst>
            </p:cNvPr>
            <p:cNvSpPr/>
            <p:nvPr/>
          </p:nvSpPr>
          <p:spPr>
            <a:xfrm>
              <a:off x="4080485" y="1687453"/>
              <a:ext cx="1852925" cy="687435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CA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92DE4B5-85EF-7692-DC2B-3C92CC45B35A}"/>
                </a:ext>
              </a:extLst>
            </p:cNvPr>
            <p:cNvSpPr txBox="1"/>
            <p:nvPr/>
          </p:nvSpPr>
          <p:spPr>
            <a:xfrm>
              <a:off x="4080485" y="1687453"/>
              <a:ext cx="1852925" cy="68743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8232" tIns="78232" rIns="78232" bIns="0" numCol="1" spcCol="1270" anchor="t" anchorCtr="0">
              <a:noAutofit/>
            </a:bodyPr>
            <a:lstStyle/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CA" sz="1100" kern="1200" dirty="0">
                  <a:solidFill>
                    <a:schemeClr val="tx1"/>
                  </a:solidFill>
                  <a:latin typeface="Montserrat" panose="00000500000000000000" pitchFamily="2" charset="0"/>
                  <a:cs typeface="Arial" panose="020B0604020202020204" pitchFamily="34" charset="0"/>
                </a:rPr>
                <a:t>Implementation of Virtual City Hall Software for Property Owners to access tax information </a:t>
              </a:r>
            </a:p>
          </p:txBody>
        </p:sp>
      </p:grpSp>
      <p:sp>
        <p:nvSpPr>
          <p:cNvPr id="10" name="Rectangle: Rounded Corners 9" descr="MyScugog Connected Phase 2">
            <a:extLst>
              <a:ext uri="{FF2B5EF4-FFF2-40B4-BE49-F238E27FC236}">
                <a16:creationId xmlns:a16="http://schemas.microsoft.com/office/drawing/2014/main" id="{A6052288-0CD7-BB30-80D6-D5B4D1DEC7B4}"/>
              </a:ext>
            </a:extLst>
          </p:cNvPr>
          <p:cNvSpPr/>
          <p:nvPr/>
        </p:nvSpPr>
        <p:spPr>
          <a:xfrm>
            <a:off x="5923151" y="1767624"/>
            <a:ext cx="1852925" cy="1276665"/>
          </a:xfrm>
          <a:prstGeom prst="roundRect">
            <a:avLst/>
          </a:prstGeom>
          <a:blipFill>
            <a:blip r:embed="rId4"/>
            <a:srcRect/>
            <a:stretch>
              <a:fillRect l="-2000" r="-2000"/>
            </a:stretch>
          </a:blipFill>
          <a:ln>
            <a:solidFill>
              <a:schemeClr val="tx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CA"/>
          </a:p>
        </p:txBody>
      </p:sp>
      <p:grpSp>
        <p:nvGrpSpPr>
          <p:cNvPr id="25" name="Group 24" descr="MyScugog Connected  Phase 2">
            <a:extLst>
              <a:ext uri="{FF2B5EF4-FFF2-40B4-BE49-F238E27FC236}">
                <a16:creationId xmlns:a16="http://schemas.microsoft.com/office/drawing/2014/main" id="{7812C0E6-A953-CD97-20FB-A1D0DA6F02F0}"/>
              </a:ext>
            </a:extLst>
          </p:cNvPr>
          <p:cNvGrpSpPr/>
          <p:nvPr/>
        </p:nvGrpSpPr>
        <p:grpSpPr>
          <a:xfrm>
            <a:off x="5982715" y="3085282"/>
            <a:ext cx="1852925" cy="687435"/>
            <a:chOff x="2042189" y="1687453"/>
            <a:chExt cx="1852925" cy="687435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205D8317-919B-251B-EB87-8402AF938ACF}"/>
                </a:ext>
              </a:extLst>
            </p:cNvPr>
            <p:cNvSpPr/>
            <p:nvPr/>
          </p:nvSpPr>
          <p:spPr>
            <a:xfrm>
              <a:off x="2042189" y="1687453"/>
              <a:ext cx="1852925" cy="687435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CA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7B3ADA89-42E3-6DED-9162-E61B4CC9AEE6}"/>
                </a:ext>
              </a:extLst>
            </p:cNvPr>
            <p:cNvSpPr txBox="1"/>
            <p:nvPr/>
          </p:nvSpPr>
          <p:spPr>
            <a:xfrm>
              <a:off x="2042189" y="1687453"/>
              <a:ext cx="1852925" cy="68743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8232" tIns="78232" rIns="78232" bIns="0" numCol="1" spcCol="1270" anchor="t" anchorCtr="0">
              <a:noAutofit/>
            </a:bodyPr>
            <a:lstStyle/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CA" sz="1100" kern="1200" dirty="0" err="1">
                  <a:solidFill>
                    <a:schemeClr val="tx1"/>
                  </a:solidFill>
                  <a:latin typeface="Montserrat" panose="00000500000000000000" pitchFamily="2" charset="0"/>
                  <a:cs typeface="Arial" panose="020B0604020202020204" pitchFamily="34" charset="0"/>
                </a:rPr>
                <a:t>MyScugog</a:t>
              </a:r>
              <a:r>
                <a:rPr lang="en-CA" sz="1100" kern="1200" dirty="0">
                  <a:solidFill>
                    <a:schemeClr val="tx1"/>
                  </a:solidFill>
                  <a:latin typeface="Montserrat" panose="00000500000000000000" pitchFamily="2" charset="0"/>
                  <a:cs typeface="Arial" panose="020B0604020202020204" pitchFamily="34" charset="0"/>
                </a:rPr>
                <a:t> Connected  Phase 2</a:t>
              </a:r>
            </a:p>
          </p:txBody>
        </p:sp>
      </p:grpSp>
      <p:sp>
        <p:nvSpPr>
          <p:cNvPr id="12" name="Rectangle: Rounded Corners 11" descr="New Outdoor Skating Rink at Joe Fowler North Ball Diamond">
            <a:extLst>
              <a:ext uri="{FF2B5EF4-FFF2-40B4-BE49-F238E27FC236}">
                <a16:creationId xmlns:a16="http://schemas.microsoft.com/office/drawing/2014/main" id="{0FBCBECA-27C7-1979-BD33-42C2E23ECB1F}"/>
              </a:ext>
            </a:extLst>
          </p:cNvPr>
          <p:cNvSpPr/>
          <p:nvPr/>
        </p:nvSpPr>
        <p:spPr>
          <a:xfrm>
            <a:off x="8192131" y="1767623"/>
            <a:ext cx="1852925" cy="1276665"/>
          </a:xfrm>
          <a:prstGeom prst="round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0059" t="-472" r="-2067" b="472"/>
            </a:stretch>
          </a:blipFill>
          <a:ln>
            <a:solidFill>
              <a:schemeClr val="tx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CA"/>
          </a:p>
        </p:txBody>
      </p:sp>
      <p:grpSp>
        <p:nvGrpSpPr>
          <p:cNvPr id="28" name="Group 27" descr="New Outdoor Skating Rink at Joe Fowler North Ball Diamond">
            <a:extLst>
              <a:ext uri="{FF2B5EF4-FFF2-40B4-BE49-F238E27FC236}">
                <a16:creationId xmlns:a16="http://schemas.microsoft.com/office/drawing/2014/main" id="{7158DDEB-4D69-4387-2A50-E897B34C4F48}"/>
              </a:ext>
            </a:extLst>
          </p:cNvPr>
          <p:cNvGrpSpPr/>
          <p:nvPr/>
        </p:nvGrpSpPr>
        <p:grpSpPr>
          <a:xfrm>
            <a:off x="8235298" y="3048337"/>
            <a:ext cx="1899105" cy="724379"/>
            <a:chOff x="6072600" y="1650509"/>
            <a:chExt cx="1899105" cy="724379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8C858CB8-53FB-D2D8-3139-1C3BF3A97A95}"/>
                </a:ext>
              </a:extLst>
            </p:cNvPr>
            <p:cNvSpPr/>
            <p:nvPr/>
          </p:nvSpPr>
          <p:spPr>
            <a:xfrm>
              <a:off x="6118780" y="1687453"/>
              <a:ext cx="1852925" cy="687435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CA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0CC4147A-1A9B-4413-12E2-38DA7978BAEA}"/>
                </a:ext>
              </a:extLst>
            </p:cNvPr>
            <p:cNvSpPr txBox="1"/>
            <p:nvPr/>
          </p:nvSpPr>
          <p:spPr>
            <a:xfrm>
              <a:off x="6072600" y="1650509"/>
              <a:ext cx="1852925" cy="68743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8232" tIns="78232" rIns="78232" bIns="0" numCol="1" spcCol="1270" anchor="t" anchorCtr="0">
              <a:noAutofit/>
            </a:bodyPr>
            <a:lstStyle/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100" kern="1200" dirty="0">
                  <a:solidFill>
                    <a:schemeClr val="tx1"/>
                  </a:solidFill>
                  <a:latin typeface="Montserrat" panose="00000500000000000000" pitchFamily="2" charset="0"/>
                  <a:cs typeface="Arial" panose="020B0604020202020204" pitchFamily="34" charset="0"/>
                </a:rPr>
                <a:t>New Outdoor Skating Rink at Joe Fowler North Ball Diamond</a:t>
              </a:r>
              <a:endParaRPr lang="en-CA" sz="1100" kern="1200" dirty="0">
                <a:solidFill>
                  <a:schemeClr val="tx1"/>
                </a:solidFill>
                <a:latin typeface="Montserrat" panose="00000500000000000000" pitchFamily="2" charset="0"/>
                <a:cs typeface="Arial" panose="020B0604020202020204" pitchFamily="34" charset="0"/>
              </a:endParaRPr>
            </a:p>
          </p:txBody>
        </p:sp>
      </p:grpSp>
      <p:sp>
        <p:nvSpPr>
          <p:cNvPr id="14" name="Rectangle: Rounded Corners 13" descr="New Playground at Palmer Park">
            <a:extLst>
              <a:ext uri="{FF2B5EF4-FFF2-40B4-BE49-F238E27FC236}">
                <a16:creationId xmlns:a16="http://schemas.microsoft.com/office/drawing/2014/main" id="{5CF4621C-9531-82EE-A5A3-67588010EE4B}"/>
              </a:ext>
            </a:extLst>
          </p:cNvPr>
          <p:cNvSpPr/>
          <p:nvPr/>
        </p:nvSpPr>
        <p:spPr>
          <a:xfrm>
            <a:off x="2803670" y="4192659"/>
            <a:ext cx="1852925" cy="1276665"/>
          </a:xfrm>
          <a:prstGeom prst="roundRect">
            <a:avLst/>
          </a:prstGeom>
          <a:blipFill dpi="0" rotWithShape="1">
            <a:blip r:embed="rId6"/>
            <a:srcRect/>
            <a:stretch>
              <a:fillRect l="-55289" t="-28434" r="-53476" b="-54768"/>
            </a:stretch>
          </a:blipFill>
          <a:ln>
            <a:solidFill>
              <a:schemeClr val="tx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CA"/>
          </a:p>
        </p:txBody>
      </p:sp>
      <p:grpSp>
        <p:nvGrpSpPr>
          <p:cNvPr id="31" name="Group 30" descr="New Playground at Palmer Park">
            <a:extLst>
              <a:ext uri="{FF2B5EF4-FFF2-40B4-BE49-F238E27FC236}">
                <a16:creationId xmlns:a16="http://schemas.microsoft.com/office/drawing/2014/main" id="{58A69393-2E60-E8C4-0FA2-D5B4FA2D6A42}"/>
              </a:ext>
            </a:extLst>
          </p:cNvPr>
          <p:cNvGrpSpPr/>
          <p:nvPr/>
        </p:nvGrpSpPr>
        <p:grpSpPr>
          <a:xfrm>
            <a:off x="2803669" y="5508961"/>
            <a:ext cx="1852925" cy="687435"/>
            <a:chOff x="3061337" y="3836847"/>
            <a:chExt cx="1852925" cy="687435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D1984C64-557E-5F71-59C7-8198BFDF18E3}"/>
                </a:ext>
              </a:extLst>
            </p:cNvPr>
            <p:cNvSpPr/>
            <p:nvPr/>
          </p:nvSpPr>
          <p:spPr>
            <a:xfrm>
              <a:off x="3061337" y="3836847"/>
              <a:ext cx="1852925" cy="687435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CA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4D3AD9AF-CEEE-DB82-B91A-A71DCDB1567E}"/>
                </a:ext>
              </a:extLst>
            </p:cNvPr>
            <p:cNvSpPr txBox="1"/>
            <p:nvPr/>
          </p:nvSpPr>
          <p:spPr>
            <a:xfrm>
              <a:off x="3061337" y="3836847"/>
              <a:ext cx="1852925" cy="68743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8232" tIns="78232" rIns="78232" bIns="0" numCol="1" spcCol="1270" anchor="t" anchorCtr="0">
              <a:noAutofit/>
            </a:bodyPr>
            <a:lstStyle/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CA" sz="1100" kern="1200" dirty="0">
                  <a:solidFill>
                    <a:schemeClr val="tx1"/>
                  </a:solidFill>
                  <a:latin typeface="Montserrat" panose="00000500000000000000" pitchFamily="2" charset="0"/>
                  <a:cs typeface="Arial" panose="020B0604020202020204" pitchFamily="34" charset="0"/>
                </a:rPr>
                <a:t>New Playground at Palmer Park</a:t>
              </a:r>
            </a:p>
          </p:txBody>
        </p:sp>
      </p:grpSp>
      <p:sp>
        <p:nvSpPr>
          <p:cNvPr id="13" name="Rectangle: Rounded Corners 12" descr="New Picnic Shelter at Joe Fowler Memorial Park">
            <a:extLst>
              <a:ext uri="{FF2B5EF4-FFF2-40B4-BE49-F238E27FC236}">
                <a16:creationId xmlns:a16="http://schemas.microsoft.com/office/drawing/2014/main" id="{A8AE0135-2233-BF54-CAEA-CE86817CF0A2}"/>
              </a:ext>
            </a:extLst>
          </p:cNvPr>
          <p:cNvSpPr/>
          <p:nvPr/>
        </p:nvSpPr>
        <p:spPr>
          <a:xfrm>
            <a:off x="5169538" y="4192659"/>
            <a:ext cx="1852925" cy="1276665"/>
          </a:xfrm>
          <a:prstGeom prst="roundRect">
            <a:avLst/>
          </a:prstGeom>
          <a:blipFill rotWithShape="1">
            <a:blip r:embed="rId7"/>
            <a:srcRect/>
            <a:stretch>
              <a:fillRect t="-1000" b="-1000"/>
            </a:stretch>
          </a:blipFill>
          <a:ln>
            <a:solidFill>
              <a:schemeClr val="tx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CA"/>
          </a:p>
        </p:txBody>
      </p:sp>
      <p:grpSp>
        <p:nvGrpSpPr>
          <p:cNvPr id="34" name="Group 33" descr="New Picnic Shelter at Joe Fowler Memorial Park">
            <a:extLst>
              <a:ext uri="{FF2B5EF4-FFF2-40B4-BE49-F238E27FC236}">
                <a16:creationId xmlns:a16="http://schemas.microsoft.com/office/drawing/2014/main" id="{1E4BAFC6-0E71-60E3-4A38-4496A44A2877}"/>
              </a:ext>
            </a:extLst>
          </p:cNvPr>
          <p:cNvGrpSpPr/>
          <p:nvPr/>
        </p:nvGrpSpPr>
        <p:grpSpPr>
          <a:xfrm>
            <a:off x="5169538" y="5499725"/>
            <a:ext cx="1852925" cy="687435"/>
            <a:chOff x="1023041" y="3836847"/>
            <a:chExt cx="1852925" cy="687435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1A87EA53-4BA4-FF52-9DD0-FA6C25B8AF03}"/>
                </a:ext>
              </a:extLst>
            </p:cNvPr>
            <p:cNvSpPr/>
            <p:nvPr/>
          </p:nvSpPr>
          <p:spPr>
            <a:xfrm>
              <a:off x="1023041" y="3836847"/>
              <a:ext cx="1852925" cy="687435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CA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7BF8535A-FFD3-9B4D-11C1-1D4B38D44294}"/>
                </a:ext>
              </a:extLst>
            </p:cNvPr>
            <p:cNvSpPr txBox="1"/>
            <p:nvPr/>
          </p:nvSpPr>
          <p:spPr>
            <a:xfrm>
              <a:off x="1023041" y="3836847"/>
              <a:ext cx="1852925" cy="68743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8232" tIns="78232" rIns="78232" bIns="0" numCol="1" spcCol="1270" anchor="t" anchorCtr="0">
              <a:noAutofit/>
            </a:bodyPr>
            <a:lstStyle/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CA" sz="1100" kern="1200" dirty="0">
                  <a:solidFill>
                    <a:schemeClr val="tx1"/>
                  </a:solidFill>
                  <a:latin typeface="Montserrat" panose="00000500000000000000" pitchFamily="2" charset="0"/>
                  <a:cs typeface="Arial" panose="020B0604020202020204" pitchFamily="34" charset="0"/>
                </a:rPr>
                <a:t>New Picnic Shelter at Joe Fowler Memorial Park</a:t>
              </a:r>
            </a:p>
          </p:txBody>
        </p:sp>
      </p:grpSp>
      <p:sp>
        <p:nvSpPr>
          <p:cNvPr id="15" name="Rectangle: Rounded Corners 14" descr="Town Hall 1873 Bell Tower Restoration">
            <a:extLst>
              <a:ext uri="{FF2B5EF4-FFF2-40B4-BE49-F238E27FC236}">
                <a16:creationId xmlns:a16="http://schemas.microsoft.com/office/drawing/2014/main" id="{0CCED463-73DD-7FAC-E835-1DC07E581721}"/>
              </a:ext>
            </a:extLst>
          </p:cNvPr>
          <p:cNvSpPr/>
          <p:nvPr/>
        </p:nvSpPr>
        <p:spPr>
          <a:xfrm>
            <a:off x="7535405" y="4193031"/>
            <a:ext cx="1852925" cy="1276665"/>
          </a:xfrm>
          <a:prstGeom prst="roundRect">
            <a:avLst/>
          </a:prstGeom>
          <a:blipFill dpi="0" rotWithShape="1">
            <a:blip r:embed="rId8"/>
            <a:srcRect/>
            <a:stretch>
              <a:fillRect l="-2496" t="-45557" r="-2813" b="-126139"/>
            </a:stretch>
          </a:blipFill>
          <a:ln>
            <a:solidFill>
              <a:schemeClr val="tx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CA"/>
          </a:p>
        </p:txBody>
      </p:sp>
      <p:grpSp>
        <p:nvGrpSpPr>
          <p:cNvPr id="37" name="Group 36" descr="Town Hall 1873 Bell Tower Restoration">
            <a:extLst>
              <a:ext uri="{FF2B5EF4-FFF2-40B4-BE49-F238E27FC236}">
                <a16:creationId xmlns:a16="http://schemas.microsoft.com/office/drawing/2014/main" id="{EA1A569A-2402-B8C9-3191-81CEC5B6B40B}"/>
              </a:ext>
            </a:extLst>
          </p:cNvPr>
          <p:cNvGrpSpPr/>
          <p:nvPr/>
        </p:nvGrpSpPr>
        <p:grpSpPr>
          <a:xfrm>
            <a:off x="7535405" y="5499724"/>
            <a:ext cx="1852925" cy="687435"/>
            <a:chOff x="5099633" y="3836847"/>
            <a:chExt cx="1852925" cy="687435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DFEBFC71-0415-C89A-6D2D-7A32A6DC09C5}"/>
                </a:ext>
              </a:extLst>
            </p:cNvPr>
            <p:cNvSpPr/>
            <p:nvPr/>
          </p:nvSpPr>
          <p:spPr>
            <a:xfrm>
              <a:off x="5099633" y="3836847"/>
              <a:ext cx="1852925" cy="687435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CA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9385B641-9E3F-3121-694F-BBE9384DFCB1}"/>
                </a:ext>
              </a:extLst>
            </p:cNvPr>
            <p:cNvSpPr txBox="1"/>
            <p:nvPr/>
          </p:nvSpPr>
          <p:spPr>
            <a:xfrm>
              <a:off x="5099633" y="3836847"/>
              <a:ext cx="1852925" cy="68743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8232" tIns="78232" rIns="78232" bIns="0" numCol="1" spcCol="1270" anchor="t" anchorCtr="0">
              <a:noAutofit/>
            </a:bodyPr>
            <a:lstStyle/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CA" sz="1100" kern="1200" dirty="0">
                  <a:solidFill>
                    <a:schemeClr val="tx1"/>
                  </a:solidFill>
                  <a:latin typeface="Montserrat" panose="00000500000000000000" pitchFamily="2" charset="0"/>
                  <a:cs typeface="Arial" panose="020B0604020202020204" pitchFamily="34" charset="0"/>
                </a:rPr>
                <a:t>Town Hall 1873 Bell Tower Restoration</a:t>
              </a:r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5EF05E-7EFD-BEC1-BD17-AB61ACA052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D5846-9507-43A6-AD9B-ED1E1EE359AB}" type="datetime1">
              <a:rPr lang="en-US" smtClean="0"/>
              <a:t>3/8/2024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A85445-07DE-3496-39A8-FC6567258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Corporation of the Township of Scugog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179789-C3B9-FCC7-B289-EBA2C87932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FCA09-A334-4A38-8A78-E51DCD588AB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12895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0E0CD7-4FAD-F098-DE96-B30C0F7144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dirty="0"/>
              <a:t>Thank You</a:t>
            </a:r>
            <a:endParaRPr lang="en-CA" sz="5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2E7256-8C2C-0B59-46D9-FE46CC2C86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 indent="0" algn="ctr">
              <a:buNone/>
            </a:pPr>
            <a:r>
              <a:rPr lang="en-US" sz="2000" kern="0" dirty="0">
                <a:latin typeface="Montserrat" panose="00000500000000000000" pitchFamily="2" charset="0"/>
                <a:cs typeface="Arial" panose="020B0604020202020204" pitchFamily="34" charset="0"/>
              </a:rPr>
              <a:t>This presentation will be available on our Township Website </a:t>
            </a:r>
          </a:p>
          <a:p>
            <a:pPr lvl="1" indent="0" algn="ctr">
              <a:buNone/>
            </a:pPr>
            <a:r>
              <a:rPr lang="en-US" sz="2000" kern="0" dirty="0">
                <a:latin typeface="Montserrat" panose="00000500000000000000" pitchFamily="2" charset="0"/>
                <a:cs typeface="Arial" panose="020B0604020202020204" pitchFamily="34" charset="0"/>
              </a:rPr>
              <a:t> www.scugog.ca/budget</a:t>
            </a:r>
          </a:p>
          <a:p>
            <a:pPr lvl="1" indent="0" algn="ctr">
              <a:buNone/>
            </a:pPr>
            <a:endParaRPr lang="en-US" sz="2000" kern="0" dirty="0">
              <a:latin typeface="Montserrat" panose="00000500000000000000" pitchFamily="2" charset="0"/>
              <a:cs typeface="Arial" panose="020B0604020202020204" pitchFamily="34" charset="0"/>
            </a:endParaRPr>
          </a:p>
          <a:p>
            <a:pPr lvl="1" indent="0" algn="ctr">
              <a:buNone/>
            </a:pPr>
            <a:r>
              <a:rPr lang="en-US" sz="1600" kern="0" dirty="0">
                <a:latin typeface="Montserrat" panose="00000500000000000000" pitchFamily="2" charset="0"/>
                <a:cs typeface="Arial" panose="020B0604020202020204" pitchFamily="34" charset="0"/>
              </a:rPr>
              <a:t>Laura Barta, CPA, CMA</a:t>
            </a:r>
          </a:p>
          <a:p>
            <a:pPr lvl="1" indent="0" algn="ctr">
              <a:buNone/>
            </a:pPr>
            <a:r>
              <a:rPr lang="en-US" sz="1600" kern="0" dirty="0">
                <a:latin typeface="Montserrat" panose="00000500000000000000" pitchFamily="2" charset="0"/>
                <a:cs typeface="Arial" panose="020B0604020202020204" pitchFamily="34" charset="0"/>
              </a:rPr>
              <a:t>Treasurer/Director of Finance</a:t>
            </a:r>
          </a:p>
          <a:p>
            <a:pPr lvl="1" indent="0" algn="ctr">
              <a:buNone/>
            </a:pPr>
            <a:r>
              <a:rPr lang="en-US" sz="1600" kern="0" dirty="0">
                <a:latin typeface="Montserrat" panose="00000500000000000000" pitchFamily="2" charset="0"/>
                <a:cs typeface="Arial" panose="020B0604020202020204" pitchFamily="34" charset="0"/>
              </a:rPr>
              <a:t>lbarta@scugog.ca</a:t>
            </a:r>
          </a:p>
          <a:p>
            <a:pPr lvl="1" indent="0" algn="ctr">
              <a:buNone/>
            </a:pPr>
            <a:endParaRPr lang="en-US" sz="1600" kern="0" dirty="0">
              <a:latin typeface="Montserrat" panose="00000500000000000000" pitchFamily="2" charset="0"/>
              <a:cs typeface="Arial" panose="020B0604020202020204" pitchFamily="34" charset="0"/>
            </a:endParaRPr>
          </a:p>
          <a:p>
            <a:pPr lvl="1" indent="0" algn="ctr">
              <a:buNone/>
            </a:pPr>
            <a:r>
              <a:rPr lang="en-US" sz="1600" kern="0" dirty="0">
                <a:latin typeface="Montserrat" panose="00000500000000000000" pitchFamily="2" charset="0"/>
                <a:cs typeface="Arial" panose="020B0604020202020204" pitchFamily="34" charset="0"/>
              </a:rPr>
              <a:t>Sarah Durward, CPA, CA</a:t>
            </a:r>
          </a:p>
          <a:p>
            <a:pPr lvl="1" indent="0" algn="ctr">
              <a:buNone/>
            </a:pPr>
            <a:r>
              <a:rPr lang="en-US" sz="1600" kern="0" dirty="0">
                <a:latin typeface="Montserrat" panose="00000500000000000000" pitchFamily="2" charset="0"/>
                <a:cs typeface="Arial" panose="020B0604020202020204" pitchFamily="34" charset="0"/>
              </a:rPr>
              <a:t>Manager of Finance/Deputy of Finance</a:t>
            </a:r>
          </a:p>
          <a:p>
            <a:pPr lvl="1" indent="0" algn="ctr">
              <a:buNone/>
            </a:pPr>
            <a:r>
              <a:rPr lang="en-US" sz="1600" kern="0" dirty="0">
                <a:latin typeface="Montserrat" panose="00000500000000000000" pitchFamily="2" charset="0"/>
                <a:cs typeface="Arial" panose="020B0604020202020204" pitchFamily="34" charset="0"/>
              </a:rPr>
              <a:t>sdurward@scugog.ca </a:t>
            </a:r>
            <a:r>
              <a:rPr lang="en-US" sz="2000" kern="0" dirty="0">
                <a:latin typeface="Montserrat" panose="00000500000000000000" pitchFamily="2" charset="0"/>
                <a:cs typeface="Arial" panose="020B0604020202020204" pitchFamily="34" charset="0"/>
              </a:rPr>
              <a:t>	</a:t>
            </a:r>
          </a:p>
          <a:p>
            <a:endParaRPr lang="en-CA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53DA4A-9764-4576-3DC3-F262BDA144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D5846-9507-43A6-AD9B-ED1E1EE359AB}" type="datetime1">
              <a:rPr lang="en-US" smtClean="0"/>
              <a:t>3/8/2024</a:t>
            </a:fld>
            <a:endParaRPr lang="en-US"/>
          </a:p>
        </p:txBody>
      </p:sp>
      <p:pic>
        <p:nvPicPr>
          <p:cNvPr id="7" name="Picture 2" descr="TwpofScugogLogo New">
            <a:extLst>
              <a:ext uri="{FF2B5EF4-FFF2-40B4-BE49-F238E27FC236}">
                <a16:creationId xmlns:a16="http://schemas.microsoft.com/office/drawing/2014/main" id="{493E6D30-2A64-81CD-19AA-36A72D788C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3136" y="6089757"/>
            <a:ext cx="1752600" cy="582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17889F-F944-7B7B-0025-8415C4095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Corporation of the Township of Scugog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4FF6ED-EA5F-DCFA-BAF5-298E85B51D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FCA09-A334-4A38-8A78-E51DCD588AB3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4193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E10278-A06E-479C-7A76-B659F2F37E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Community Engagement</a:t>
            </a:r>
            <a:endParaRPr lang="en-CA" dirty="0"/>
          </a:p>
        </p:txBody>
      </p:sp>
      <p:sp>
        <p:nvSpPr>
          <p:cNvPr id="12" name="Rectangle 11" descr="Draft Strategic Plan Consultation">
            <a:extLst>
              <a:ext uri="{FF2B5EF4-FFF2-40B4-BE49-F238E27FC236}">
                <a16:creationId xmlns:a16="http://schemas.microsoft.com/office/drawing/2014/main" id="{4B3F632E-AB37-4432-7DE8-3F73C783F66A}"/>
              </a:ext>
            </a:extLst>
          </p:cNvPr>
          <p:cNvSpPr/>
          <p:nvPr/>
        </p:nvSpPr>
        <p:spPr>
          <a:xfrm>
            <a:off x="1548219" y="1483152"/>
            <a:ext cx="2194255" cy="1621546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308" t="-10822" r="-308" b="-65178"/>
            </a:stretch>
          </a:blip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CA"/>
          </a:p>
        </p:txBody>
      </p:sp>
      <p:grpSp>
        <p:nvGrpSpPr>
          <p:cNvPr id="13" name="Group 12" descr="Draft Strategic Plan Consultation">
            <a:extLst>
              <a:ext uri="{FF2B5EF4-FFF2-40B4-BE49-F238E27FC236}">
                <a16:creationId xmlns:a16="http://schemas.microsoft.com/office/drawing/2014/main" id="{65A0C42A-B3A1-53BB-C402-F56E7349CCBA}"/>
              </a:ext>
            </a:extLst>
          </p:cNvPr>
          <p:cNvGrpSpPr/>
          <p:nvPr/>
        </p:nvGrpSpPr>
        <p:grpSpPr>
          <a:xfrm>
            <a:off x="1699949" y="3201805"/>
            <a:ext cx="1890794" cy="454389"/>
            <a:chOff x="447550" y="1410094"/>
            <a:chExt cx="1890794" cy="454389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763ED50-C1A9-5FDF-70AE-09436C6A075D}"/>
                </a:ext>
              </a:extLst>
            </p:cNvPr>
            <p:cNvSpPr/>
            <p:nvPr/>
          </p:nvSpPr>
          <p:spPr>
            <a:xfrm>
              <a:off x="447550" y="1410094"/>
              <a:ext cx="1890794" cy="454389"/>
            </a:xfrm>
            <a:prstGeom prst="rect">
              <a:avLst/>
            </a:prstGeom>
            <a:solidFill>
              <a:srgbClr val="0077C4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CA" sz="140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54EBE0E-872D-44DB-E21E-031F3A6E248D}"/>
                </a:ext>
              </a:extLst>
            </p:cNvPr>
            <p:cNvSpPr txBox="1"/>
            <p:nvPr/>
          </p:nvSpPr>
          <p:spPr>
            <a:xfrm>
              <a:off x="447550" y="1410094"/>
              <a:ext cx="1890794" cy="45438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955" tIns="20955" rIns="20955" bIns="20955" numCol="1" spcCol="1270" anchor="ctr" anchorCtr="0">
              <a:noAutofit/>
            </a:bodyPr>
            <a:lstStyle/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5000"/>
                </a:spcAft>
                <a:buNone/>
              </a:pPr>
              <a:r>
                <a:rPr lang="en-US" sz="1200" kern="1200" dirty="0">
                  <a:solidFill>
                    <a:schemeClr val="bg1"/>
                  </a:solidFill>
                  <a:latin typeface="Montserrat" panose="00000500000000000000" pitchFamily="2" charset="0"/>
                </a:rPr>
                <a:t>Budget</a:t>
              </a:r>
              <a:r>
                <a:rPr lang="en-US" sz="1400" kern="1200" dirty="0">
                  <a:solidFill>
                    <a:schemeClr val="bg1"/>
                  </a:solidFill>
                  <a:latin typeface="Montserrat" panose="00000500000000000000" pitchFamily="2" charset="0"/>
                </a:rPr>
                <a:t> Survey</a:t>
              </a:r>
              <a:endParaRPr lang="en-CA" sz="1400" kern="1200" dirty="0">
                <a:solidFill>
                  <a:schemeClr val="bg1"/>
                </a:solidFill>
                <a:latin typeface="Montserrat" panose="00000500000000000000" pitchFamily="2" charset="0"/>
              </a:endParaRPr>
            </a:p>
          </p:txBody>
        </p:sp>
      </p:grpSp>
      <p:sp>
        <p:nvSpPr>
          <p:cNvPr id="7" name="Rectangle 6" descr="Draft Strategic Plan Consultation">
            <a:extLst>
              <a:ext uri="{FF2B5EF4-FFF2-40B4-BE49-F238E27FC236}">
                <a16:creationId xmlns:a16="http://schemas.microsoft.com/office/drawing/2014/main" id="{F794327D-A9A0-09C7-3D4E-CCD3B6BBCAFF}"/>
              </a:ext>
            </a:extLst>
          </p:cNvPr>
          <p:cNvSpPr/>
          <p:nvPr/>
        </p:nvSpPr>
        <p:spPr>
          <a:xfrm>
            <a:off x="5067273" y="1503027"/>
            <a:ext cx="2194255" cy="1621546"/>
          </a:xfrm>
          <a:prstGeom prst="rect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6000" r="-16000"/>
            </a:stretch>
          </a:blip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CA"/>
          </a:p>
        </p:txBody>
      </p:sp>
      <p:grpSp>
        <p:nvGrpSpPr>
          <p:cNvPr id="16" name="Group 15" descr="Draft Strategic Plan Consultation">
            <a:extLst>
              <a:ext uri="{FF2B5EF4-FFF2-40B4-BE49-F238E27FC236}">
                <a16:creationId xmlns:a16="http://schemas.microsoft.com/office/drawing/2014/main" id="{D8E1036D-A4C3-B8A1-4FE6-53B30A6B7453}"/>
              </a:ext>
            </a:extLst>
          </p:cNvPr>
          <p:cNvGrpSpPr/>
          <p:nvPr/>
        </p:nvGrpSpPr>
        <p:grpSpPr>
          <a:xfrm>
            <a:off x="5219002" y="3201805"/>
            <a:ext cx="1890794" cy="454389"/>
            <a:chOff x="447550" y="1410094"/>
            <a:chExt cx="1890794" cy="454389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7DA094C-3C40-B433-D48F-53DE77E3CB50}"/>
                </a:ext>
              </a:extLst>
            </p:cNvPr>
            <p:cNvSpPr/>
            <p:nvPr/>
          </p:nvSpPr>
          <p:spPr>
            <a:xfrm>
              <a:off x="447550" y="1410094"/>
              <a:ext cx="1890794" cy="454389"/>
            </a:xfrm>
            <a:prstGeom prst="rect">
              <a:avLst/>
            </a:prstGeom>
            <a:solidFill>
              <a:srgbClr val="0077C4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CA" sz="120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F1DBB8B-6893-390A-AEF4-D47795113884}"/>
                </a:ext>
              </a:extLst>
            </p:cNvPr>
            <p:cNvSpPr txBox="1"/>
            <p:nvPr/>
          </p:nvSpPr>
          <p:spPr>
            <a:xfrm>
              <a:off x="447550" y="1410094"/>
              <a:ext cx="1890794" cy="45438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955" tIns="20955" rIns="20955" bIns="20955" numCol="1" spcCol="1270" anchor="ctr" anchorCtr="0">
              <a:noAutofit/>
            </a:bodyPr>
            <a:lstStyle/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5000"/>
                </a:spcAft>
                <a:buNone/>
              </a:pPr>
              <a:r>
                <a:rPr lang="en-US" sz="1200" dirty="0">
                  <a:solidFill>
                    <a:schemeClr val="bg1"/>
                  </a:solidFill>
                  <a:latin typeface="Montserrat" panose="00000500000000000000" pitchFamily="2" charset="0"/>
                </a:rPr>
                <a:t>Draft Strategic Plan Consultation</a:t>
              </a:r>
              <a:endParaRPr lang="en-CA" sz="1200" kern="1200" dirty="0">
                <a:solidFill>
                  <a:schemeClr val="bg1"/>
                </a:solidFill>
                <a:latin typeface="Montserrat" panose="00000500000000000000" pitchFamily="2" charset="0"/>
              </a:endParaRPr>
            </a:p>
          </p:txBody>
        </p:sp>
      </p:grpSp>
      <p:sp>
        <p:nvSpPr>
          <p:cNvPr id="8" name="Rectangle 7" descr="Draft Strategic Plan Consultation">
            <a:extLst>
              <a:ext uri="{FF2B5EF4-FFF2-40B4-BE49-F238E27FC236}">
                <a16:creationId xmlns:a16="http://schemas.microsoft.com/office/drawing/2014/main" id="{D9AFA6E3-22C0-870B-B153-01B3AC99A9A2}"/>
              </a:ext>
            </a:extLst>
          </p:cNvPr>
          <p:cNvSpPr/>
          <p:nvPr/>
        </p:nvSpPr>
        <p:spPr>
          <a:xfrm>
            <a:off x="8449527" y="1487558"/>
            <a:ext cx="2194255" cy="1621546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4000" r="-13511" b="382"/>
            </a:stretch>
          </a:blip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CA"/>
          </a:p>
        </p:txBody>
      </p:sp>
      <p:grpSp>
        <p:nvGrpSpPr>
          <p:cNvPr id="19" name="Group 18" descr="Draft Strategic Plan Consultation">
            <a:extLst>
              <a:ext uri="{FF2B5EF4-FFF2-40B4-BE49-F238E27FC236}">
                <a16:creationId xmlns:a16="http://schemas.microsoft.com/office/drawing/2014/main" id="{27A9FA1F-F204-C890-9D8C-B0277D339016}"/>
              </a:ext>
            </a:extLst>
          </p:cNvPr>
          <p:cNvGrpSpPr/>
          <p:nvPr/>
        </p:nvGrpSpPr>
        <p:grpSpPr>
          <a:xfrm>
            <a:off x="8601259" y="3201804"/>
            <a:ext cx="1890794" cy="454389"/>
            <a:chOff x="447550" y="1410094"/>
            <a:chExt cx="1890794" cy="454389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D54D7198-2E0A-3E7A-8C7D-21F93D1C1D40}"/>
                </a:ext>
              </a:extLst>
            </p:cNvPr>
            <p:cNvSpPr/>
            <p:nvPr/>
          </p:nvSpPr>
          <p:spPr>
            <a:xfrm>
              <a:off x="447550" y="1410094"/>
              <a:ext cx="1890794" cy="454389"/>
            </a:xfrm>
            <a:prstGeom prst="rect">
              <a:avLst/>
            </a:prstGeom>
            <a:solidFill>
              <a:srgbClr val="0077C4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CA" sz="120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851D3D5-CC83-33F5-68B6-D732855476B1}"/>
                </a:ext>
              </a:extLst>
            </p:cNvPr>
            <p:cNvSpPr txBox="1"/>
            <p:nvPr/>
          </p:nvSpPr>
          <p:spPr>
            <a:xfrm>
              <a:off x="447550" y="1410094"/>
              <a:ext cx="1890794" cy="45438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955" tIns="20955" rIns="20955" bIns="20955" numCol="1" spcCol="1270" anchor="ctr" anchorCtr="0">
              <a:noAutofit/>
            </a:bodyPr>
            <a:lstStyle/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5000"/>
                </a:spcAft>
                <a:buNone/>
              </a:pPr>
              <a:r>
                <a:rPr lang="en-US" sz="1200" dirty="0">
                  <a:solidFill>
                    <a:schemeClr val="bg1"/>
                  </a:solidFill>
                  <a:latin typeface="Montserrat" panose="00000500000000000000" pitchFamily="2" charset="0"/>
                </a:rPr>
                <a:t>Multi-Year Accessibility Plan</a:t>
              </a:r>
              <a:endParaRPr lang="en-CA" sz="1200" kern="1200" dirty="0">
                <a:solidFill>
                  <a:schemeClr val="bg1"/>
                </a:solidFill>
                <a:latin typeface="Montserrat" panose="00000500000000000000" pitchFamily="2" charset="0"/>
              </a:endParaRPr>
            </a:p>
          </p:txBody>
        </p:sp>
      </p:grpSp>
      <p:sp>
        <p:nvSpPr>
          <p:cNvPr id="9" name="Rectangle 8" descr="Draft Strategic Plan Consultation">
            <a:extLst>
              <a:ext uri="{FF2B5EF4-FFF2-40B4-BE49-F238E27FC236}">
                <a16:creationId xmlns:a16="http://schemas.microsoft.com/office/drawing/2014/main" id="{F08F7C0B-A0AC-B685-B9F3-92DF16D3B2C2}"/>
              </a:ext>
            </a:extLst>
          </p:cNvPr>
          <p:cNvSpPr/>
          <p:nvPr/>
        </p:nvSpPr>
        <p:spPr>
          <a:xfrm>
            <a:off x="1548219" y="4039210"/>
            <a:ext cx="2194255" cy="1621546"/>
          </a:xfrm>
          <a:prstGeom prst="rect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50125" t="-638" r="-25875" b="638"/>
            </a:stretch>
          </a:blip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CA"/>
          </a:p>
        </p:txBody>
      </p:sp>
      <p:grpSp>
        <p:nvGrpSpPr>
          <p:cNvPr id="22" name="Group 21" descr="Draft Strategic Plan Consultation">
            <a:extLst>
              <a:ext uri="{FF2B5EF4-FFF2-40B4-BE49-F238E27FC236}">
                <a16:creationId xmlns:a16="http://schemas.microsoft.com/office/drawing/2014/main" id="{4717A8D2-320C-1962-64D3-561FF7FE73D3}"/>
              </a:ext>
            </a:extLst>
          </p:cNvPr>
          <p:cNvGrpSpPr/>
          <p:nvPr/>
        </p:nvGrpSpPr>
        <p:grpSpPr>
          <a:xfrm>
            <a:off x="1699949" y="5727949"/>
            <a:ext cx="1890794" cy="454389"/>
            <a:chOff x="447550" y="1410094"/>
            <a:chExt cx="1890794" cy="454389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8815372E-8062-A2FE-F96C-79C4E11B984B}"/>
                </a:ext>
              </a:extLst>
            </p:cNvPr>
            <p:cNvSpPr/>
            <p:nvPr/>
          </p:nvSpPr>
          <p:spPr>
            <a:xfrm>
              <a:off x="447550" y="1410094"/>
              <a:ext cx="1890794" cy="454389"/>
            </a:xfrm>
            <a:prstGeom prst="rect">
              <a:avLst/>
            </a:prstGeom>
            <a:solidFill>
              <a:srgbClr val="0077C4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CA" sz="120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27139DB-7869-C915-266E-968D0BB125B8}"/>
                </a:ext>
              </a:extLst>
            </p:cNvPr>
            <p:cNvSpPr txBox="1"/>
            <p:nvPr/>
          </p:nvSpPr>
          <p:spPr>
            <a:xfrm>
              <a:off x="447550" y="1410094"/>
              <a:ext cx="1890794" cy="45438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955" tIns="20955" rIns="20955" bIns="20955" numCol="1" spcCol="1270" anchor="ctr" anchorCtr="0">
              <a:noAutofit/>
            </a:bodyPr>
            <a:lstStyle/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5000"/>
                </a:spcAft>
                <a:buNone/>
              </a:pPr>
              <a:r>
                <a:rPr lang="en-US" sz="1200" dirty="0">
                  <a:solidFill>
                    <a:schemeClr val="bg1"/>
                  </a:solidFill>
                  <a:latin typeface="Montserrat" panose="00000500000000000000" pitchFamily="2" charset="0"/>
                </a:rPr>
                <a:t>Parks Consultation</a:t>
              </a:r>
              <a:endParaRPr lang="en-CA" sz="1200" kern="1200" dirty="0">
                <a:solidFill>
                  <a:schemeClr val="bg1"/>
                </a:solidFill>
                <a:latin typeface="Montserrat" panose="00000500000000000000" pitchFamily="2" charset="0"/>
              </a:endParaRPr>
            </a:p>
          </p:txBody>
        </p:sp>
      </p:grpSp>
      <p:sp>
        <p:nvSpPr>
          <p:cNvPr id="10" name="Rectangle 9" descr="Draft Strategic Plan Consultation">
            <a:extLst>
              <a:ext uri="{FF2B5EF4-FFF2-40B4-BE49-F238E27FC236}">
                <a16:creationId xmlns:a16="http://schemas.microsoft.com/office/drawing/2014/main" id="{359F6802-233B-AC39-7EA5-8500F3A88CB9}"/>
              </a:ext>
            </a:extLst>
          </p:cNvPr>
          <p:cNvSpPr/>
          <p:nvPr/>
        </p:nvSpPr>
        <p:spPr>
          <a:xfrm>
            <a:off x="5067272" y="4039210"/>
            <a:ext cx="2194255" cy="1621546"/>
          </a:xfrm>
          <a:prstGeom prst="rect">
            <a:avLst/>
          </a:prstGeom>
          <a:blipFill dpi="0" rotWithShape="1">
            <a:blip r:embed="rId6"/>
            <a:srcRect/>
            <a:stretch>
              <a:fillRect l="-1242" t="-24788" r="1242" b="-51212"/>
            </a:stretch>
          </a:blip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CA"/>
          </a:p>
        </p:txBody>
      </p:sp>
      <p:grpSp>
        <p:nvGrpSpPr>
          <p:cNvPr id="25" name="Group 24" descr="Draft Strategic Plan Consultation">
            <a:extLst>
              <a:ext uri="{FF2B5EF4-FFF2-40B4-BE49-F238E27FC236}">
                <a16:creationId xmlns:a16="http://schemas.microsoft.com/office/drawing/2014/main" id="{A7E80034-EC64-7571-FD39-1C204ACF226A}"/>
              </a:ext>
            </a:extLst>
          </p:cNvPr>
          <p:cNvGrpSpPr/>
          <p:nvPr/>
        </p:nvGrpSpPr>
        <p:grpSpPr>
          <a:xfrm>
            <a:off x="5219002" y="5727948"/>
            <a:ext cx="1890794" cy="454389"/>
            <a:chOff x="447550" y="1410094"/>
            <a:chExt cx="1890794" cy="454389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071E5504-6084-AE93-140A-9FFE1220C3E4}"/>
                </a:ext>
              </a:extLst>
            </p:cNvPr>
            <p:cNvSpPr/>
            <p:nvPr/>
          </p:nvSpPr>
          <p:spPr>
            <a:xfrm>
              <a:off x="447550" y="1410094"/>
              <a:ext cx="1890794" cy="454389"/>
            </a:xfrm>
            <a:prstGeom prst="rect">
              <a:avLst/>
            </a:prstGeom>
            <a:solidFill>
              <a:srgbClr val="0077C4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CA" sz="1200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918D613-21B8-B341-20AD-E47DF2200CD5}"/>
                </a:ext>
              </a:extLst>
            </p:cNvPr>
            <p:cNvSpPr txBox="1"/>
            <p:nvPr/>
          </p:nvSpPr>
          <p:spPr>
            <a:xfrm>
              <a:off x="447550" y="1410094"/>
              <a:ext cx="1890794" cy="45438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955" tIns="20955" rIns="20955" bIns="20955" numCol="1" spcCol="1270" anchor="ctr" anchorCtr="0">
              <a:noAutofit/>
            </a:bodyPr>
            <a:lstStyle/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5000"/>
                </a:spcAft>
                <a:buNone/>
              </a:pPr>
              <a:r>
                <a:rPr lang="en-US" sz="1200" dirty="0">
                  <a:solidFill>
                    <a:schemeClr val="bg1"/>
                  </a:solidFill>
                  <a:latin typeface="Montserrat" panose="00000500000000000000" pitchFamily="2" charset="0"/>
                </a:rPr>
                <a:t>Service Level Review Survey</a:t>
              </a:r>
              <a:endParaRPr lang="en-CA" sz="1200" kern="1200" dirty="0">
                <a:solidFill>
                  <a:schemeClr val="bg1"/>
                </a:solidFill>
                <a:latin typeface="Montserrat" panose="00000500000000000000" pitchFamily="2" charset="0"/>
              </a:endParaRPr>
            </a:p>
          </p:txBody>
        </p:sp>
      </p:grpSp>
      <p:sp>
        <p:nvSpPr>
          <p:cNvPr id="11" name="Rectangle 10" descr="Draft Strategic Plan Consultation">
            <a:extLst>
              <a:ext uri="{FF2B5EF4-FFF2-40B4-BE49-F238E27FC236}">
                <a16:creationId xmlns:a16="http://schemas.microsoft.com/office/drawing/2014/main" id="{F81EAD73-B1AD-DE84-60DD-8931EE34F38B}"/>
              </a:ext>
            </a:extLst>
          </p:cNvPr>
          <p:cNvSpPr/>
          <p:nvPr/>
        </p:nvSpPr>
        <p:spPr>
          <a:xfrm>
            <a:off x="8449527" y="3970280"/>
            <a:ext cx="2194255" cy="1621546"/>
          </a:xfrm>
          <a:prstGeom prst="rect">
            <a:avLst/>
          </a:prstGeom>
          <a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9000" b="-19000"/>
            </a:stretch>
          </a:blip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CA"/>
          </a:p>
        </p:txBody>
      </p:sp>
      <p:grpSp>
        <p:nvGrpSpPr>
          <p:cNvPr id="28" name="Group 27" descr="Draft Strategic Plan Consultation">
            <a:extLst>
              <a:ext uri="{FF2B5EF4-FFF2-40B4-BE49-F238E27FC236}">
                <a16:creationId xmlns:a16="http://schemas.microsoft.com/office/drawing/2014/main" id="{24433692-3C0E-E2F8-F6C0-10A06D1372CF}"/>
              </a:ext>
            </a:extLst>
          </p:cNvPr>
          <p:cNvGrpSpPr/>
          <p:nvPr/>
        </p:nvGrpSpPr>
        <p:grpSpPr>
          <a:xfrm>
            <a:off x="8668784" y="5694485"/>
            <a:ext cx="1890794" cy="454389"/>
            <a:chOff x="447550" y="1410094"/>
            <a:chExt cx="1890794" cy="454389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EC2D224F-981A-5A5F-D943-2A03FF006C2E}"/>
                </a:ext>
              </a:extLst>
            </p:cNvPr>
            <p:cNvSpPr/>
            <p:nvPr/>
          </p:nvSpPr>
          <p:spPr>
            <a:xfrm>
              <a:off x="447550" y="1410094"/>
              <a:ext cx="1890794" cy="454389"/>
            </a:xfrm>
            <a:prstGeom prst="rect">
              <a:avLst/>
            </a:prstGeom>
            <a:solidFill>
              <a:srgbClr val="0077C4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CA" sz="12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2ADC3C4B-202F-574E-9E2D-9A65EF27049A}"/>
                </a:ext>
              </a:extLst>
            </p:cNvPr>
            <p:cNvSpPr txBox="1"/>
            <p:nvPr/>
          </p:nvSpPr>
          <p:spPr>
            <a:xfrm>
              <a:off x="447550" y="1410094"/>
              <a:ext cx="1890794" cy="45438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955" tIns="20955" rIns="20955" bIns="20955" numCol="1" spcCol="1270" anchor="ctr" anchorCtr="0">
              <a:noAutofit/>
            </a:bodyPr>
            <a:lstStyle/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5000"/>
                </a:spcAft>
                <a:buNone/>
              </a:pPr>
              <a:r>
                <a:rPr lang="en-US" sz="1200" dirty="0">
                  <a:solidFill>
                    <a:schemeClr val="bg1"/>
                  </a:solidFill>
                  <a:latin typeface="Montserrat" panose="00000500000000000000" pitchFamily="2" charset="0"/>
                </a:rPr>
                <a:t>Website Design Survey with Focus Group</a:t>
              </a:r>
              <a:endParaRPr lang="en-CA" sz="1200" kern="1200" dirty="0">
                <a:solidFill>
                  <a:schemeClr val="bg1"/>
                </a:solidFill>
                <a:latin typeface="Montserrat" panose="00000500000000000000" pitchFamily="2" charset="0"/>
              </a:endParaRPr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42356A-FFB6-8086-3E12-4CE3298473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D5846-9507-43A6-AD9B-ED1E1EE359AB}" type="datetime1">
              <a:rPr lang="en-US" smtClean="0"/>
              <a:t>3/8/2024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B6ED08-0600-50C3-3DC5-ECFF9771B2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Corporation of the Township of Scugog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C88EEE-5C31-6B2D-7A89-62D357DF6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FCA09-A334-4A38-8A78-E51DCD588AB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7324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3E4CEF-97E8-AC68-FB44-D50BF4643EF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Operating Budget</a:t>
            </a:r>
            <a:endParaRPr lang="en-CA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C2FA1E-3622-1A98-FDBB-0F8A4121A3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333DD-A238-482F-9CD6-60565FDF1768}" type="datetime1">
              <a:rPr lang="en-US" smtClean="0"/>
              <a:t>3/8/2024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60F9EE-895F-D487-2172-C9A69038D6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Corporation of the Township of Scugog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5BE64A-B6E9-04EA-575B-9CA01B15E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FCA09-A334-4A38-8A78-E51DCD588AB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2014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E181E2-076B-C084-F007-2067135D48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Proposed 2024 Budget Increase</a:t>
            </a:r>
            <a:endParaRPr lang="en-CA" dirty="0"/>
          </a:p>
        </p:txBody>
      </p:sp>
      <p:grpSp>
        <p:nvGrpSpPr>
          <p:cNvPr id="13" name="Group 12" descr="Increase in Budget to Maintain Service Level $715,510&#10;">
            <a:extLst>
              <a:ext uri="{FF2B5EF4-FFF2-40B4-BE49-F238E27FC236}">
                <a16:creationId xmlns:a16="http://schemas.microsoft.com/office/drawing/2014/main" id="{EFDEEB47-1CC1-CF71-C63A-081A1439E41B}"/>
              </a:ext>
            </a:extLst>
          </p:cNvPr>
          <p:cNvGrpSpPr/>
          <p:nvPr/>
        </p:nvGrpSpPr>
        <p:grpSpPr>
          <a:xfrm>
            <a:off x="1081821" y="2601684"/>
            <a:ext cx="1356569" cy="1816203"/>
            <a:chOff x="6870" y="536793"/>
            <a:chExt cx="1121694" cy="1860113"/>
          </a:xfrm>
        </p:grpSpPr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3F894159-A49E-F6D6-CF52-523D8AB541FE}"/>
                </a:ext>
              </a:extLst>
            </p:cNvPr>
            <p:cNvSpPr/>
            <p:nvPr/>
          </p:nvSpPr>
          <p:spPr>
            <a:xfrm>
              <a:off x="6870" y="536793"/>
              <a:ext cx="1121694" cy="1860113"/>
            </a:xfrm>
            <a:prstGeom prst="roundRect">
              <a:avLst>
                <a:gd name="adj" fmla="val 10000"/>
              </a:avLst>
            </a:prstGeom>
            <a:solidFill>
              <a:srgbClr val="59514B"/>
            </a:solidFill>
            <a:ln>
              <a:solidFill>
                <a:srgbClr val="59514B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CA"/>
            </a:p>
          </p:txBody>
        </p:sp>
        <p:sp>
          <p:nvSpPr>
            <p:cNvPr id="45" name="Rectangle: Rounded Corners 4">
              <a:extLst>
                <a:ext uri="{FF2B5EF4-FFF2-40B4-BE49-F238E27FC236}">
                  <a16:creationId xmlns:a16="http://schemas.microsoft.com/office/drawing/2014/main" id="{553CC08B-47FE-DC99-3D23-7BB1480A9D6D}"/>
                </a:ext>
              </a:extLst>
            </p:cNvPr>
            <p:cNvSpPr txBox="1"/>
            <p:nvPr/>
          </p:nvSpPr>
          <p:spPr>
            <a:xfrm>
              <a:off x="39723" y="569646"/>
              <a:ext cx="1055988" cy="179440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CA" sz="1200" b="1" kern="1200" dirty="0">
                  <a:latin typeface="Montserrat" panose="00000500000000000000" pitchFamily="2" charset="0"/>
                </a:rPr>
                <a:t>Increase in Budget to </a:t>
              </a:r>
              <a:r>
                <a:rPr lang="en-CA" sz="1200" b="1" kern="1200" dirty="0">
                  <a:solidFill>
                    <a:schemeClr val="bg1"/>
                  </a:solidFill>
                  <a:latin typeface="Montserrat" panose="00000500000000000000" pitchFamily="2" charset="0"/>
                </a:rPr>
                <a:t>Maintain Service Levels</a:t>
              </a:r>
            </a:p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CA" sz="1200" b="1" kern="1200" dirty="0">
                  <a:solidFill>
                    <a:schemeClr val="bg1"/>
                  </a:solidFill>
                  <a:latin typeface="Montserrat" panose="00000500000000000000" pitchFamily="2" charset="0"/>
                </a:rPr>
                <a:t> $715,510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AF195FB-B29C-AEEF-5F29-F7A86D3E37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536207" y="3423573"/>
            <a:ext cx="207370" cy="172424"/>
            <a:chOff x="1209445" y="1378553"/>
            <a:chExt cx="171466" cy="176593"/>
          </a:xfrm>
        </p:grpSpPr>
        <p:sp>
          <p:nvSpPr>
            <p:cNvPr id="42" name="Arrow: Right 41">
              <a:extLst>
                <a:ext uri="{FF2B5EF4-FFF2-40B4-BE49-F238E27FC236}">
                  <a16:creationId xmlns:a16="http://schemas.microsoft.com/office/drawing/2014/main" id="{28614C40-DD14-4397-FB2B-EAB694F0D0F8}"/>
                </a:ext>
              </a:extLst>
            </p:cNvPr>
            <p:cNvSpPr/>
            <p:nvPr/>
          </p:nvSpPr>
          <p:spPr>
            <a:xfrm>
              <a:off x="1209445" y="1378553"/>
              <a:ext cx="171466" cy="176593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59514B"/>
            </a:solidFill>
            <a:ln>
              <a:solidFill>
                <a:srgbClr val="59514B"/>
              </a:solidFill>
            </a:ln>
          </p:spPr>
          <p:style>
            <a:lnRef idx="0">
              <a:scrgbClr r="0" g="0" b="0"/>
            </a:lnRef>
            <a:fillRef idx="1">
              <a:scrgbClr r="0" g="0" b="0"/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CA"/>
            </a:p>
          </p:txBody>
        </p:sp>
        <p:sp>
          <p:nvSpPr>
            <p:cNvPr id="43" name="Arrow: Right 6">
              <a:extLst>
                <a:ext uri="{FF2B5EF4-FFF2-40B4-BE49-F238E27FC236}">
                  <a16:creationId xmlns:a16="http://schemas.microsoft.com/office/drawing/2014/main" id="{D6566999-C8D8-11D4-5004-68CD74D44DED}"/>
                </a:ext>
              </a:extLst>
            </p:cNvPr>
            <p:cNvSpPr txBox="1"/>
            <p:nvPr/>
          </p:nvSpPr>
          <p:spPr>
            <a:xfrm>
              <a:off x="1209445" y="1413872"/>
              <a:ext cx="120026" cy="10595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266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CA" sz="600" kern="1200">
                <a:latin typeface="Montserrat" panose="00000500000000000000" pitchFamily="2" charset="0"/>
              </a:endParaRPr>
            </a:p>
          </p:txBody>
        </p:sp>
      </p:grpSp>
      <p:grpSp>
        <p:nvGrpSpPr>
          <p:cNvPr id="15" name="Group 14" descr="Additional Costs Related to Service level Changes $199,800&#10;">
            <a:extLst>
              <a:ext uri="{FF2B5EF4-FFF2-40B4-BE49-F238E27FC236}">
                <a16:creationId xmlns:a16="http://schemas.microsoft.com/office/drawing/2014/main" id="{4AA8E7AF-530E-A2DE-3B7B-45D5504B6A06}"/>
              </a:ext>
            </a:extLst>
          </p:cNvPr>
          <p:cNvGrpSpPr/>
          <p:nvPr/>
        </p:nvGrpSpPr>
        <p:grpSpPr>
          <a:xfrm>
            <a:off x="2829657" y="2612051"/>
            <a:ext cx="1356569" cy="1795467"/>
            <a:chOff x="1452087" y="547411"/>
            <a:chExt cx="1121694" cy="1838876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1451DF0B-0E9E-70E1-3B2E-EC03ED04E2FE}"/>
                </a:ext>
              </a:extLst>
            </p:cNvPr>
            <p:cNvSpPr/>
            <p:nvPr/>
          </p:nvSpPr>
          <p:spPr>
            <a:xfrm>
              <a:off x="1452087" y="547411"/>
              <a:ext cx="1121694" cy="1838876"/>
            </a:xfrm>
            <a:prstGeom prst="roundRect">
              <a:avLst>
                <a:gd name="adj" fmla="val 10000"/>
              </a:avLst>
            </a:prstGeom>
            <a:solidFill>
              <a:srgbClr val="008000"/>
            </a:solidFill>
            <a:ln>
              <a:solidFill>
                <a:srgbClr val="008000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CA"/>
            </a:p>
          </p:txBody>
        </p:sp>
        <p:sp>
          <p:nvSpPr>
            <p:cNvPr id="41" name="Rectangle: Rounded Corners 8">
              <a:extLst>
                <a:ext uri="{FF2B5EF4-FFF2-40B4-BE49-F238E27FC236}">
                  <a16:creationId xmlns:a16="http://schemas.microsoft.com/office/drawing/2014/main" id="{74C8BDE3-8593-7E2F-74AB-0652B3DB0A80}"/>
                </a:ext>
              </a:extLst>
            </p:cNvPr>
            <p:cNvSpPr txBox="1"/>
            <p:nvPr/>
          </p:nvSpPr>
          <p:spPr>
            <a:xfrm>
              <a:off x="1484940" y="580264"/>
              <a:ext cx="1055988" cy="177317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CA" sz="1200" b="1" kern="1200" dirty="0">
                  <a:latin typeface="Montserrat" panose="00000500000000000000" pitchFamily="2" charset="0"/>
                </a:rPr>
                <a:t>Additional Costs related to Service Level </a:t>
              </a:r>
              <a:r>
                <a:rPr lang="en-CA" sz="1200" b="1" kern="1200" dirty="0">
                  <a:solidFill>
                    <a:schemeClr val="bg1"/>
                  </a:solidFill>
                  <a:latin typeface="Montserrat" panose="00000500000000000000" pitchFamily="2" charset="0"/>
                </a:rPr>
                <a:t>Changes</a:t>
              </a:r>
            </a:p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CA" sz="1200" b="1" kern="1200" dirty="0">
                  <a:solidFill>
                    <a:schemeClr val="bg1"/>
                  </a:solidFill>
                  <a:latin typeface="Montserrat" panose="00000500000000000000" pitchFamily="2" charset="0"/>
                </a:rPr>
                <a:t> $199,800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611C04D-EB17-542B-8623-9CFD89FB62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260644" y="3423573"/>
            <a:ext cx="157767" cy="172424"/>
            <a:chOff x="2635315" y="1378553"/>
            <a:chExt cx="130451" cy="176593"/>
          </a:xfrm>
        </p:grpSpPr>
        <p:sp>
          <p:nvSpPr>
            <p:cNvPr id="38" name="Arrow: Right 37">
              <a:extLst>
                <a:ext uri="{FF2B5EF4-FFF2-40B4-BE49-F238E27FC236}">
                  <a16:creationId xmlns:a16="http://schemas.microsoft.com/office/drawing/2014/main" id="{C67ED4E6-1CC5-D684-81F1-CA514A80E859}"/>
                </a:ext>
              </a:extLst>
            </p:cNvPr>
            <p:cNvSpPr/>
            <p:nvPr/>
          </p:nvSpPr>
          <p:spPr>
            <a:xfrm>
              <a:off x="2635315" y="1378553"/>
              <a:ext cx="130451" cy="176593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008000"/>
            </a:solidFill>
            <a:ln>
              <a:solidFill>
                <a:srgbClr val="008000"/>
              </a:solidFill>
            </a:ln>
          </p:spPr>
          <p:style>
            <a:lnRef idx="0">
              <a:scrgbClr r="0" g="0" b="0"/>
            </a:lnRef>
            <a:fillRef idx="1">
              <a:scrgbClr r="0" g="0" b="0"/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CA"/>
            </a:p>
          </p:txBody>
        </p:sp>
        <p:sp>
          <p:nvSpPr>
            <p:cNvPr id="39" name="Arrow: Right 10">
              <a:extLst>
                <a:ext uri="{FF2B5EF4-FFF2-40B4-BE49-F238E27FC236}">
                  <a16:creationId xmlns:a16="http://schemas.microsoft.com/office/drawing/2014/main" id="{1EA95478-0057-727F-9AF3-A9E594F6B6D5}"/>
                </a:ext>
              </a:extLst>
            </p:cNvPr>
            <p:cNvSpPr txBox="1"/>
            <p:nvPr/>
          </p:nvSpPr>
          <p:spPr>
            <a:xfrm>
              <a:off x="2635315" y="1413872"/>
              <a:ext cx="91316" cy="10595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266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CA" sz="600" kern="1200">
                <a:latin typeface="Montserrat" panose="00000500000000000000" pitchFamily="2" charset="0"/>
              </a:endParaRPr>
            </a:p>
          </p:txBody>
        </p:sp>
      </p:grpSp>
      <p:grpSp>
        <p:nvGrpSpPr>
          <p:cNvPr id="17" name="Group 16" descr="Additional Costs related to Growth / Other $83,000&#10;">
            <a:extLst>
              <a:ext uri="{FF2B5EF4-FFF2-40B4-BE49-F238E27FC236}">
                <a16:creationId xmlns:a16="http://schemas.microsoft.com/office/drawing/2014/main" id="{C7E82DBE-918E-5077-A965-30D96FFAD70A}"/>
              </a:ext>
            </a:extLst>
          </p:cNvPr>
          <p:cNvGrpSpPr/>
          <p:nvPr/>
        </p:nvGrpSpPr>
        <p:grpSpPr>
          <a:xfrm>
            <a:off x="4483900" y="2601684"/>
            <a:ext cx="1356569" cy="1816203"/>
            <a:chOff x="2819916" y="536793"/>
            <a:chExt cx="1121694" cy="1860113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62D19C46-FEC5-5D67-958B-2BEA13EAE4DB}"/>
                </a:ext>
              </a:extLst>
            </p:cNvPr>
            <p:cNvSpPr/>
            <p:nvPr/>
          </p:nvSpPr>
          <p:spPr>
            <a:xfrm>
              <a:off x="2819916" y="536793"/>
              <a:ext cx="1121694" cy="1860113"/>
            </a:xfrm>
            <a:prstGeom prst="roundRect">
              <a:avLst>
                <a:gd name="adj" fmla="val 10000"/>
              </a:avLst>
            </a:prstGeom>
            <a:solidFill>
              <a:srgbClr val="9BBB59"/>
            </a:solidFill>
            <a:ln>
              <a:solidFill>
                <a:srgbClr val="9BBB59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CA"/>
            </a:p>
          </p:txBody>
        </p:sp>
        <p:sp>
          <p:nvSpPr>
            <p:cNvPr id="37" name="Rectangle: Rounded Corners 12">
              <a:extLst>
                <a:ext uri="{FF2B5EF4-FFF2-40B4-BE49-F238E27FC236}">
                  <a16:creationId xmlns:a16="http://schemas.microsoft.com/office/drawing/2014/main" id="{FA966657-EEC5-A63A-DA13-771F1B3C6715}"/>
                </a:ext>
              </a:extLst>
            </p:cNvPr>
            <p:cNvSpPr txBox="1"/>
            <p:nvPr/>
          </p:nvSpPr>
          <p:spPr>
            <a:xfrm>
              <a:off x="2852769" y="569646"/>
              <a:ext cx="1055988" cy="179440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CA" sz="1200" b="1" kern="1200" dirty="0">
                  <a:solidFill>
                    <a:schemeClr val="bg1"/>
                  </a:solidFill>
                  <a:latin typeface="Montserrat" panose="00000500000000000000" pitchFamily="2" charset="0"/>
                </a:rPr>
                <a:t>Additional Costs related to Growth / Other</a:t>
              </a:r>
            </a:p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CA" sz="1200" b="1" kern="1200" dirty="0">
                  <a:solidFill>
                    <a:schemeClr val="bg1"/>
                  </a:solidFill>
                  <a:latin typeface="Montserrat" panose="00000500000000000000" pitchFamily="2" charset="0"/>
                </a:rPr>
                <a:t>$83,000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0D77711-8547-493F-8E92-9218C82FAB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926587" y="3423573"/>
            <a:ext cx="182568" cy="172424"/>
            <a:chOff x="4012818" y="1378553"/>
            <a:chExt cx="150958" cy="176593"/>
          </a:xfrm>
        </p:grpSpPr>
        <p:sp>
          <p:nvSpPr>
            <p:cNvPr id="34" name="Arrow: Right 33">
              <a:extLst>
                <a:ext uri="{FF2B5EF4-FFF2-40B4-BE49-F238E27FC236}">
                  <a16:creationId xmlns:a16="http://schemas.microsoft.com/office/drawing/2014/main" id="{019EC4D0-5BB3-13D8-C523-1C056E49A9BD}"/>
                </a:ext>
              </a:extLst>
            </p:cNvPr>
            <p:cNvSpPr/>
            <p:nvPr/>
          </p:nvSpPr>
          <p:spPr>
            <a:xfrm>
              <a:off x="4012818" y="1378553"/>
              <a:ext cx="150958" cy="176593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9BBB59"/>
            </a:solidFill>
            <a:ln>
              <a:solidFill>
                <a:srgbClr val="9BBB59"/>
              </a:solidFill>
            </a:ln>
          </p:spPr>
          <p:style>
            <a:lnRef idx="0">
              <a:scrgbClr r="0" g="0" b="0"/>
            </a:lnRef>
            <a:fillRef idx="1">
              <a:scrgbClr r="0" g="0" b="0"/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CA"/>
            </a:p>
          </p:txBody>
        </p:sp>
        <p:sp>
          <p:nvSpPr>
            <p:cNvPr id="35" name="Arrow: Right 14">
              <a:extLst>
                <a:ext uri="{FF2B5EF4-FFF2-40B4-BE49-F238E27FC236}">
                  <a16:creationId xmlns:a16="http://schemas.microsoft.com/office/drawing/2014/main" id="{7E46B089-E5FB-FD77-D6BD-B942B033CAE4}"/>
                </a:ext>
              </a:extLst>
            </p:cNvPr>
            <p:cNvSpPr txBox="1"/>
            <p:nvPr/>
          </p:nvSpPr>
          <p:spPr>
            <a:xfrm>
              <a:off x="4012818" y="1413872"/>
              <a:ext cx="105671" cy="10595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266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CA" sz="600" kern="1200" dirty="0">
                <a:latin typeface="Montserrat" panose="00000500000000000000" pitchFamily="2" charset="0"/>
              </a:endParaRPr>
            </a:p>
          </p:txBody>
        </p:sp>
      </p:grpSp>
      <p:grpSp>
        <p:nvGrpSpPr>
          <p:cNvPr id="19" name="Group 18" descr="Increase in Assessment Growth &amp; Increase in Supps -$288,350&#10;&#10;">
            <a:extLst>
              <a:ext uri="{FF2B5EF4-FFF2-40B4-BE49-F238E27FC236}">
                <a16:creationId xmlns:a16="http://schemas.microsoft.com/office/drawing/2014/main" id="{568A0E52-542E-FCE2-2722-02E094187D3D}"/>
              </a:ext>
            </a:extLst>
          </p:cNvPr>
          <p:cNvGrpSpPr/>
          <p:nvPr/>
        </p:nvGrpSpPr>
        <p:grpSpPr>
          <a:xfrm>
            <a:off x="6184939" y="2601684"/>
            <a:ext cx="1523163" cy="1816203"/>
            <a:chOff x="4226439" y="536793"/>
            <a:chExt cx="1259444" cy="1860113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07AD87E6-A8B9-CE03-30AF-8E47A1416F47}"/>
                </a:ext>
              </a:extLst>
            </p:cNvPr>
            <p:cNvSpPr/>
            <p:nvPr/>
          </p:nvSpPr>
          <p:spPr>
            <a:xfrm>
              <a:off x="4226439" y="536793"/>
              <a:ext cx="1259444" cy="1860113"/>
            </a:xfrm>
            <a:prstGeom prst="roundRect">
              <a:avLst>
                <a:gd name="adj" fmla="val 10000"/>
              </a:avLst>
            </a:prstGeom>
            <a:solidFill>
              <a:srgbClr val="0077C4"/>
            </a:solidFill>
            <a:ln>
              <a:solidFill>
                <a:srgbClr val="0077C4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CA"/>
            </a:p>
          </p:txBody>
        </p:sp>
        <p:sp>
          <p:nvSpPr>
            <p:cNvPr id="33" name="Rectangle: Rounded Corners 16">
              <a:extLst>
                <a:ext uri="{FF2B5EF4-FFF2-40B4-BE49-F238E27FC236}">
                  <a16:creationId xmlns:a16="http://schemas.microsoft.com/office/drawing/2014/main" id="{BF553803-1126-818C-16BC-3006F234B490}"/>
                </a:ext>
              </a:extLst>
            </p:cNvPr>
            <p:cNvSpPr txBox="1"/>
            <p:nvPr/>
          </p:nvSpPr>
          <p:spPr>
            <a:xfrm>
              <a:off x="4263327" y="573681"/>
              <a:ext cx="1185668" cy="178633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CA" sz="1200" b="1" kern="1200" dirty="0">
                  <a:latin typeface="Montserrat" panose="00000500000000000000" pitchFamily="2" charset="0"/>
                </a:rPr>
                <a:t>Increase in Assessment Growth &amp; Increase in Supps</a:t>
              </a:r>
            </a:p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CA" sz="1200" b="1" kern="1200" dirty="0">
                  <a:latin typeface="Montserrat" panose="00000500000000000000" pitchFamily="2" charset="0"/>
                </a:rPr>
                <a:t> (</a:t>
              </a:r>
              <a:r>
                <a:rPr lang="en-CA" sz="1200" b="1" kern="1200" dirty="0">
                  <a:solidFill>
                    <a:schemeClr val="bg1"/>
                  </a:solidFill>
                  <a:latin typeface="Montserrat" panose="00000500000000000000" pitchFamily="2" charset="0"/>
                </a:rPr>
                <a:t>$288,350)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349B3F8-A05E-D37A-BB55-D1E22B9A07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7794219" y="3423573"/>
            <a:ext cx="182568" cy="172424"/>
            <a:chOff x="5557090" y="1378553"/>
            <a:chExt cx="150958" cy="176593"/>
          </a:xfrm>
        </p:grpSpPr>
        <p:sp>
          <p:nvSpPr>
            <p:cNvPr id="30" name="Arrow: Right 29">
              <a:extLst>
                <a:ext uri="{FF2B5EF4-FFF2-40B4-BE49-F238E27FC236}">
                  <a16:creationId xmlns:a16="http://schemas.microsoft.com/office/drawing/2014/main" id="{C5132DAC-F963-8164-4B95-B916A6616A2C}"/>
                </a:ext>
              </a:extLst>
            </p:cNvPr>
            <p:cNvSpPr/>
            <p:nvPr/>
          </p:nvSpPr>
          <p:spPr>
            <a:xfrm>
              <a:off x="5557090" y="1378553"/>
              <a:ext cx="150958" cy="176593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0077C4"/>
            </a:solidFill>
            <a:ln>
              <a:solidFill>
                <a:srgbClr val="0077C4"/>
              </a:solidFill>
            </a:ln>
          </p:spPr>
          <p:style>
            <a:lnRef idx="0">
              <a:scrgbClr r="0" g="0" b="0"/>
            </a:lnRef>
            <a:fillRef idx="1">
              <a:scrgbClr r="0" g="0" b="0"/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CA"/>
            </a:p>
          </p:txBody>
        </p:sp>
        <p:sp>
          <p:nvSpPr>
            <p:cNvPr id="31" name="Arrow: Right 18">
              <a:extLst>
                <a:ext uri="{FF2B5EF4-FFF2-40B4-BE49-F238E27FC236}">
                  <a16:creationId xmlns:a16="http://schemas.microsoft.com/office/drawing/2014/main" id="{9CA04BB5-CB42-759C-3DBA-177750B8DC44}"/>
                </a:ext>
              </a:extLst>
            </p:cNvPr>
            <p:cNvSpPr txBox="1"/>
            <p:nvPr/>
          </p:nvSpPr>
          <p:spPr>
            <a:xfrm>
              <a:off x="5557090" y="1413872"/>
              <a:ext cx="105671" cy="10595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266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CA" sz="600" kern="1200">
                <a:latin typeface="Montserrat" panose="00000500000000000000" pitchFamily="2" charset="0"/>
              </a:endParaRPr>
            </a:p>
          </p:txBody>
        </p:sp>
      </p:grpSp>
      <p:grpSp>
        <p:nvGrpSpPr>
          <p:cNvPr id="21" name="Group 20" descr="Increase in Transfer to Reserves to Fund Capital Program&#10; $702,200&#10;">
            <a:extLst>
              <a:ext uri="{FF2B5EF4-FFF2-40B4-BE49-F238E27FC236}">
                <a16:creationId xmlns:a16="http://schemas.microsoft.com/office/drawing/2014/main" id="{D5EC4DE5-7770-7B5B-0E74-7DC27B60C5A7}"/>
              </a:ext>
            </a:extLst>
          </p:cNvPr>
          <p:cNvGrpSpPr/>
          <p:nvPr/>
        </p:nvGrpSpPr>
        <p:grpSpPr>
          <a:xfrm>
            <a:off x="8052571" y="2601684"/>
            <a:ext cx="1356569" cy="1816203"/>
            <a:chOff x="5770711" y="536793"/>
            <a:chExt cx="1121694" cy="1860113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F45F1BDD-8A2E-5420-2230-AC724BEF0EB2}"/>
                </a:ext>
              </a:extLst>
            </p:cNvPr>
            <p:cNvSpPr/>
            <p:nvPr/>
          </p:nvSpPr>
          <p:spPr>
            <a:xfrm>
              <a:off x="5770711" y="536793"/>
              <a:ext cx="1121694" cy="1860113"/>
            </a:xfrm>
            <a:prstGeom prst="roundRect">
              <a:avLst>
                <a:gd name="adj" fmla="val 10000"/>
              </a:avLst>
            </a:prstGeom>
            <a:solidFill>
              <a:srgbClr val="8064A2"/>
            </a:solidFill>
            <a:ln>
              <a:solidFill>
                <a:srgbClr val="8064A2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CA"/>
            </a:p>
          </p:txBody>
        </p:sp>
        <p:sp>
          <p:nvSpPr>
            <p:cNvPr id="29" name="Rectangle: Rounded Corners 20" descr="Increase in Transfer to Reserves to Fund Capital Program $702,200&#10;">
              <a:extLst>
                <a:ext uri="{FF2B5EF4-FFF2-40B4-BE49-F238E27FC236}">
                  <a16:creationId xmlns:a16="http://schemas.microsoft.com/office/drawing/2014/main" id="{8D886372-724A-B806-BD6B-2418D70566D2}"/>
                </a:ext>
              </a:extLst>
            </p:cNvPr>
            <p:cNvSpPr txBox="1"/>
            <p:nvPr/>
          </p:nvSpPr>
          <p:spPr>
            <a:xfrm>
              <a:off x="5803564" y="569646"/>
              <a:ext cx="1055988" cy="179440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CA" sz="1200" b="1" kern="1200" dirty="0">
                  <a:solidFill>
                    <a:schemeClr val="bg1"/>
                  </a:solidFill>
                  <a:latin typeface="Montserrat" panose="00000500000000000000" pitchFamily="2" charset="0"/>
                </a:rPr>
                <a:t>Increase in Transfer to Reserves to Fund Capital Program</a:t>
              </a:r>
            </a:p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CA" sz="1200" b="1" kern="1200" dirty="0">
                  <a:solidFill>
                    <a:schemeClr val="bg1"/>
                  </a:solidFill>
                  <a:latin typeface="Montserrat" panose="00000500000000000000" pitchFamily="2" charset="0"/>
                </a:rPr>
                <a:t> $702,200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57506BA-9E7C-C8E4-9FB3-EDD35021E7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495258" y="3423573"/>
            <a:ext cx="182568" cy="172424"/>
            <a:chOff x="6963613" y="1378553"/>
            <a:chExt cx="150958" cy="176593"/>
          </a:xfrm>
        </p:grpSpPr>
        <p:sp>
          <p:nvSpPr>
            <p:cNvPr id="26" name="Arrow: Right 25">
              <a:extLst>
                <a:ext uri="{FF2B5EF4-FFF2-40B4-BE49-F238E27FC236}">
                  <a16:creationId xmlns:a16="http://schemas.microsoft.com/office/drawing/2014/main" id="{6CC4C7AF-A608-82BD-A675-40D8C8594BD7}"/>
                </a:ext>
              </a:extLst>
            </p:cNvPr>
            <p:cNvSpPr/>
            <p:nvPr/>
          </p:nvSpPr>
          <p:spPr>
            <a:xfrm>
              <a:off x="6963613" y="1378553"/>
              <a:ext cx="150958" cy="176593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8064A2"/>
            </a:solidFill>
            <a:ln>
              <a:solidFill>
                <a:srgbClr val="8064A2"/>
              </a:solidFill>
            </a:ln>
          </p:spPr>
          <p:style>
            <a:lnRef idx="0">
              <a:scrgbClr r="0" g="0" b="0"/>
            </a:lnRef>
            <a:fillRef idx="1">
              <a:scrgbClr r="0" g="0" b="0"/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CA"/>
            </a:p>
          </p:txBody>
        </p:sp>
        <p:sp>
          <p:nvSpPr>
            <p:cNvPr id="27" name="Arrow: Right 22">
              <a:extLst>
                <a:ext uri="{FF2B5EF4-FFF2-40B4-BE49-F238E27FC236}">
                  <a16:creationId xmlns:a16="http://schemas.microsoft.com/office/drawing/2014/main" id="{579791DD-A0A1-A4AA-A213-4D433EA0D4BB}"/>
                </a:ext>
              </a:extLst>
            </p:cNvPr>
            <p:cNvSpPr txBox="1"/>
            <p:nvPr/>
          </p:nvSpPr>
          <p:spPr>
            <a:xfrm>
              <a:off x="6963613" y="1413872"/>
              <a:ext cx="105671" cy="10595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266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CA" sz="600" kern="1200">
                <a:latin typeface="Montserrat" panose="00000500000000000000" pitchFamily="2" charset="0"/>
              </a:endParaRPr>
            </a:p>
          </p:txBody>
        </p:sp>
      </p:grpSp>
      <p:grpSp>
        <p:nvGrpSpPr>
          <p:cNvPr id="23" name="Group 22" descr="Overall Impact of $1,412,160&#10;">
            <a:extLst>
              <a:ext uri="{FF2B5EF4-FFF2-40B4-BE49-F238E27FC236}">
                <a16:creationId xmlns:a16="http://schemas.microsoft.com/office/drawing/2014/main" id="{41C6769A-FE5E-8130-D90B-9794B2657968}"/>
              </a:ext>
            </a:extLst>
          </p:cNvPr>
          <p:cNvGrpSpPr/>
          <p:nvPr/>
        </p:nvGrpSpPr>
        <p:grpSpPr>
          <a:xfrm>
            <a:off x="9753610" y="2601684"/>
            <a:ext cx="1356569" cy="1816203"/>
            <a:chOff x="7177234" y="536793"/>
            <a:chExt cx="1121694" cy="1860113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E127FC9A-982C-4235-647D-E23D103FBF8D}"/>
                </a:ext>
              </a:extLst>
            </p:cNvPr>
            <p:cNvSpPr/>
            <p:nvPr/>
          </p:nvSpPr>
          <p:spPr>
            <a:xfrm>
              <a:off x="7177234" y="536793"/>
              <a:ext cx="1121694" cy="1860113"/>
            </a:xfrm>
            <a:prstGeom prst="roundRect">
              <a:avLst>
                <a:gd name="adj" fmla="val 10000"/>
              </a:avLst>
            </a:prstGeom>
            <a:solidFill>
              <a:srgbClr val="5236CA"/>
            </a:solidFill>
            <a:ln>
              <a:solidFill>
                <a:srgbClr val="5236CA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CA"/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88F6895F-828A-A494-7373-CF425445E4AD}"/>
                </a:ext>
              </a:extLst>
            </p:cNvPr>
            <p:cNvSpPr txBox="1"/>
            <p:nvPr/>
          </p:nvSpPr>
          <p:spPr>
            <a:xfrm>
              <a:off x="7210087" y="569646"/>
              <a:ext cx="1055988" cy="179440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CA" sz="1200" b="1" kern="1200" dirty="0">
                  <a:solidFill>
                    <a:schemeClr val="bg1"/>
                  </a:solidFill>
                  <a:latin typeface="Montserrat" panose="00000500000000000000" pitchFamily="2" charset="0"/>
                </a:rPr>
                <a:t>Overall Impact of </a:t>
              </a:r>
            </a:p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CA" sz="1200" b="1" kern="1200" dirty="0">
                  <a:solidFill>
                    <a:schemeClr val="bg1"/>
                  </a:solidFill>
                  <a:latin typeface="Montserrat" panose="00000500000000000000" pitchFamily="2" charset="0"/>
                </a:rPr>
                <a:t>$1,412,160</a:t>
              </a:r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BE37C2-B105-C3E6-A5C7-520A4A97A2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D5846-9507-43A6-AD9B-ED1E1EE359AB}" type="datetime1">
              <a:rPr lang="en-US" smtClean="0"/>
              <a:t>3/8/2024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3B4A45-47B6-68F0-CC90-1809B6EA60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Corporation of the Township of Scugog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CD0CB7-09FC-7888-73A2-82EA0E614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FCA09-A334-4A38-8A78-E51DCD588AB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6583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7B4472A-332B-71E5-8009-33841E7C3F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0C5C22-644D-8249-FBCD-D684346CBC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7976" y="1367841"/>
            <a:ext cx="3348297" cy="224175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200" dirty="0"/>
              <a:t>What Do You Get For Your Tax Dollars?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8F7F33-2C36-1DF6-93BD-F7E1447F4C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7160" y="6453002"/>
            <a:ext cx="3494314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1D5846-9507-43A6-AD9B-ED1E1EE359AB}" type="datetime1">
              <a:rPr lang="en-US" smtClean="0"/>
              <a:pPr>
                <a:spcAft>
                  <a:spcPts val="600"/>
                </a:spcAft>
              </a:pPr>
              <a:t>3/8/2024</a:t>
            </a:fld>
            <a:endParaRPr lang="en-US"/>
          </a:p>
        </p:txBody>
      </p:sp>
      <p:pic>
        <p:nvPicPr>
          <p:cNvPr id="7" name="Picture 6" descr="Library&#10;Playgrounds&#10;Parks&#10;Arena and Recreation facilities&#10;Road maintenance&#10;Fire protection">
            <a:extLst>
              <a:ext uri="{FF2B5EF4-FFF2-40B4-BE49-F238E27FC236}">
                <a16:creationId xmlns:a16="http://schemas.microsoft.com/office/drawing/2014/main" id="{27AE95D3-B71A-1815-D013-8B029DF909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758" y="884129"/>
            <a:ext cx="7009164" cy="4380726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E4D813-C9FD-4B2B-66C4-A4ACF5407B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876521" y="6453002"/>
            <a:ext cx="2805405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Corporation of the Township of Scugog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7CC437-B3CA-FE2D-2DCD-FA55FB7B3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32162" y="6453002"/>
            <a:ext cx="42920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FA4FCA09-A334-4A38-8A78-E51DCD588AB3}" type="slidenum">
              <a:rPr lang="en-US" smtClean="0"/>
              <a:pPr>
                <a:spcAft>
                  <a:spcPts val="600"/>
                </a:spcAft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7217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E97ACF-47F0-0587-5DAB-4D83D15781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Your Tax Dollar is Spent</a:t>
            </a:r>
            <a:endParaRPr lang="en-CA" dirty="0"/>
          </a:p>
        </p:txBody>
      </p:sp>
      <p:graphicFrame>
        <p:nvGraphicFramePr>
          <p:cNvPr id="7" name="Chart 6" descr="Community Services $0.13&#10;Development Services $0.06&#10;Library $0.05&#10;Finance $0.02&#10;Office of the CAO $0.05&#10;Corporate Services $0.06&#10;Mayor and Council $0.02&#10;Fire and Emergency Services $0.12&#10;Public Works and Infrastructure Services $0.49">
            <a:extLst>
              <a:ext uri="{FF2B5EF4-FFF2-40B4-BE49-F238E27FC236}">
                <a16:creationId xmlns:a16="http://schemas.microsoft.com/office/drawing/2014/main" id="{3B9EF669-FB60-2DFE-5955-322605665CD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48401804"/>
              </p:ext>
            </p:extLst>
          </p:nvPr>
        </p:nvGraphicFramePr>
        <p:xfrm>
          <a:off x="3081937" y="1625416"/>
          <a:ext cx="5715000" cy="48275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3476D0-EE69-68A8-B7AE-33EC792D9D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D5846-9507-43A6-AD9B-ED1E1EE359AB}" type="datetime1">
              <a:rPr lang="en-US" smtClean="0"/>
              <a:t>3/8/2024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4FD074-7C45-5126-4FC1-C558C74B20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Corporation of the Township of Scugog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3F081B-53B3-B3F9-2256-935B4D44E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FCA09-A334-4A38-8A78-E51DCD588AB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087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1FEFD1-CC07-0A98-34B3-961FF3C264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2024 External Pressures</a:t>
            </a:r>
            <a:endParaRPr lang="en-CA" dirty="0"/>
          </a:p>
        </p:txBody>
      </p:sp>
      <p:grpSp>
        <p:nvGrpSpPr>
          <p:cNvPr id="7" name="Group 6" descr="Labour Costs $558,760&#10;">
            <a:extLst>
              <a:ext uri="{FF2B5EF4-FFF2-40B4-BE49-F238E27FC236}">
                <a16:creationId xmlns:a16="http://schemas.microsoft.com/office/drawing/2014/main" id="{8FBFA1A7-0D94-15F4-4DF4-F4442642FEA3}"/>
              </a:ext>
            </a:extLst>
          </p:cNvPr>
          <p:cNvGrpSpPr/>
          <p:nvPr/>
        </p:nvGrpSpPr>
        <p:grpSpPr>
          <a:xfrm>
            <a:off x="3340918" y="1680898"/>
            <a:ext cx="5044325" cy="612834"/>
            <a:chOff x="1187052" y="0"/>
            <a:chExt cx="4104513" cy="612834"/>
          </a:xfrm>
        </p:grpSpPr>
        <p:sp>
          <p:nvSpPr>
            <p:cNvPr id="25" name="Arrow: Pentagon 24">
              <a:extLst>
                <a:ext uri="{FF2B5EF4-FFF2-40B4-BE49-F238E27FC236}">
                  <a16:creationId xmlns:a16="http://schemas.microsoft.com/office/drawing/2014/main" id="{EECD69C9-C484-4723-4F3B-EAE4CD1E4362}"/>
                </a:ext>
              </a:extLst>
            </p:cNvPr>
            <p:cNvSpPr/>
            <p:nvPr/>
          </p:nvSpPr>
          <p:spPr>
            <a:xfrm rot="10800000">
              <a:off x="1187052" y="0"/>
              <a:ext cx="4104513" cy="612834"/>
            </a:xfrm>
            <a:prstGeom prst="homePlate">
              <a:avLst/>
            </a:prstGeom>
            <a:solidFill>
              <a:srgbClr val="0077C4"/>
            </a:solidFill>
            <a:ln>
              <a:solidFill>
                <a:schemeClr val="tx1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CA" sz="2400"/>
            </a:p>
          </p:txBody>
        </p:sp>
        <p:sp>
          <p:nvSpPr>
            <p:cNvPr id="26" name="Arrow: Pentagon 4">
              <a:extLst>
                <a:ext uri="{FF2B5EF4-FFF2-40B4-BE49-F238E27FC236}">
                  <a16:creationId xmlns:a16="http://schemas.microsoft.com/office/drawing/2014/main" id="{1F159C6D-A93E-1393-865A-A33263AC0BDA}"/>
                </a:ext>
              </a:extLst>
            </p:cNvPr>
            <p:cNvSpPr txBox="1"/>
            <p:nvPr/>
          </p:nvSpPr>
          <p:spPr>
            <a:xfrm rot="21600000">
              <a:off x="1340260" y="0"/>
              <a:ext cx="3951305" cy="61283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70243" tIns="45720" rIns="85344" bIns="45720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kern="1200" dirty="0" err="1">
                  <a:solidFill>
                    <a:schemeClr val="bg1"/>
                  </a:solidFill>
                  <a:latin typeface="Montserrat" panose="00000500000000000000" pitchFamily="2" charset="0"/>
                </a:rPr>
                <a:t>Labour</a:t>
              </a:r>
              <a:r>
                <a:rPr lang="en-US" sz="1600" kern="1200" dirty="0">
                  <a:solidFill>
                    <a:schemeClr val="bg1"/>
                  </a:solidFill>
                  <a:latin typeface="Montserrat" panose="00000500000000000000" pitchFamily="2" charset="0"/>
                </a:rPr>
                <a:t> Costs </a:t>
              </a:r>
            </a:p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kern="1200" dirty="0">
                  <a:solidFill>
                    <a:schemeClr val="bg1"/>
                  </a:solidFill>
                  <a:latin typeface="Montserrat" panose="00000500000000000000" pitchFamily="2" charset="0"/>
                </a:rPr>
                <a:t>$558,760</a:t>
              </a:r>
              <a:endParaRPr lang="en-CA" sz="1600" kern="1200" dirty="0">
                <a:solidFill>
                  <a:schemeClr val="bg1"/>
                </a:solidFill>
                <a:latin typeface="Montserrat" panose="00000500000000000000" pitchFamily="2" charset="0"/>
              </a:endParaRPr>
            </a:p>
          </p:txBody>
        </p:sp>
      </p:grpSp>
      <p:sp>
        <p:nvSpPr>
          <p:cNvPr id="8" name="Oval 7" descr="Labour Costs">
            <a:extLst>
              <a:ext uri="{FF2B5EF4-FFF2-40B4-BE49-F238E27FC236}">
                <a16:creationId xmlns:a16="http://schemas.microsoft.com/office/drawing/2014/main" id="{9D849B0D-5724-F980-D477-C31E6AA7339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3034499" y="1681588"/>
            <a:ext cx="753155" cy="612834"/>
          </a:xfrm>
          <a:prstGeom prst="ellipse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8110" t="-198" r="-31890" b="198"/>
            </a:stretch>
          </a:blipFill>
          <a:ln>
            <a:solidFill>
              <a:schemeClr val="tx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CA" sz="2400"/>
          </a:p>
        </p:txBody>
      </p:sp>
      <p:grpSp>
        <p:nvGrpSpPr>
          <p:cNvPr id="9" name="Group 8" descr="Mandatory Costs - Professional Fees $116,500&#10;">
            <a:extLst>
              <a:ext uri="{FF2B5EF4-FFF2-40B4-BE49-F238E27FC236}">
                <a16:creationId xmlns:a16="http://schemas.microsoft.com/office/drawing/2014/main" id="{0D7254AF-49C2-726C-3F1F-B60C53C22B78}"/>
              </a:ext>
            </a:extLst>
          </p:cNvPr>
          <p:cNvGrpSpPr/>
          <p:nvPr/>
        </p:nvGrpSpPr>
        <p:grpSpPr>
          <a:xfrm>
            <a:off x="3328768" y="2478940"/>
            <a:ext cx="5044325" cy="612834"/>
            <a:chOff x="1174902" y="798042"/>
            <a:chExt cx="4104513" cy="612834"/>
          </a:xfrm>
        </p:grpSpPr>
        <p:sp>
          <p:nvSpPr>
            <p:cNvPr id="23" name="Arrow: Pentagon 22">
              <a:extLst>
                <a:ext uri="{FF2B5EF4-FFF2-40B4-BE49-F238E27FC236}">
                  <a16:creationId xmlns:a16="http://schemas.microsoft.com/office/drawing/2014/main" id="{D7F8B919-25DF-F14D-34E1-DC373ACA7B3E}"/>
                </a:ext>
              </a:extLst>
            </p:cNvPr>
            <p:cNvSpPr/>
            <p:nvPr/>
          </p:nvSpPr>
          <p:spPr>
            <a:xfrm rot="10800000">
              <a:off x="1174902" y="798042"/>
              <a:ext cx="4104513" cy="612834"/>
            </a:xfrm>
            <a:prstGeom prst="homePlate">
              <a:avLst/>
            </a:prstGeom>
            <a:solidFill>
              <a:srgbClr val="0077C4"/>
            </a:solidFill>
            <a:ln>
              <a:solidFill>
                <a:schemeClr val="tx1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CA" sz="2400"/>
            </a:p>
          </p:txBody>
        </p:sp>
        <p:sp>
          <p:nvSpPr>
            <p:cNvPr id="24" name="Arrow: Pentagon 7">
              <a:extLst>
                <a:ext uri="{FF2B5EF4-FFF2-40B4-BE49-F238E27FC236}">
                  <a16:creationId xmlns:a16="http://schemas.microsoft.com/office/drawing/2014/main" id="{A7A461B3-4161-86E8-39C0-4832966DFD4A}"/>
                </a:ext>
              </a:extLst>
            </p:cNvPr>
            <p:cNvSpPr txBox="1"/>
            <p:nvPr/>
          </p:nvSpPr>
          <p:spPr>
            <a:xfrm rot="21600000">
              <a:off x="1328110" y="798042"/>
              <a:ext cx="3951305" cy="61283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70243" tIns="45720" rIns="85344" bIns="45720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kern="1200" dirty="0">
                  <a:solidFill>
                    <a:schemeClr val="bg1"/>
                  </a:solidFill>
                  <a:latin typeface="Montserrat" panose="00000500000000000000" pitchFamily="2" charset="0"/>
                </a:rPr>
                <a:t>Mandatory Costs – Professional Fees </a:t>
              </a:r>
            </a:p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kern="1200" dirty="0">
                  <a:solidFill>
                    <a:schemeClr val="bg1"/>
                  </a:solidFill>
                  <a:latin typeface="Montserrat" panose="00000500000000000000" pitchFamily="2" charset="0"/>
                </a:rPr>
                <a:t>$116,500</a:t>
              </a:r>
              <a:endParaRPr lang="en-CA" sz="1600" kern="1200" dirty="0">
                <a:solidFill>
                  <a:schemeClr val="bg1"/>
                </a:solidFill>
                <a:latin typeface="Montserrat" panose="00000500000000000000" pitchFamily="2" charset="0"/>
              </a:endParaRPr>
            </a:p>
          </p:txBody>
        </p:sp>
      </p:grpSp>
      <p:sp>
        <p:nvSpPr>
          <p:cNvPr id="10" name="Oval 9" descr="Mandatory Costs">
            <a:extLst>
              <a:ext uri="{FF2B5EF4-FFF2-40B4-BE49-F238E27FC236}">
                <a16:creationId xmlns:a16="http://schemas.microsoft.com/office/drawing/2014/main" id="{573FFE1E-1F2B-FEDA-19A0-76FEF117F68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3034499" y="2477359"/>
            <a:ext cx="753155" cy="612834"/>
          </a:xfrm>
          <a:prstGeom prst="ellipse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1000" b="-11000"/>
            </a:stretch>
          </a:blipFill>
          <a:ln>
            <a:solidFill>
              <a:schemeClr val="tx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CA" sz="2400"/>
          </a:p>
        </p:txBody>
      </p:sp>
      <p:grpSp>
        <p:nvGrpSpPr>
          <p:cNvPr id="11" name="Group 10" descr="Inflation - Materials &amp; Supplies">
            <a:extLst>
              <a:ext uri="{FF2B5EF4-FFF2-40B4-BE49-F238E27FC236}">
                <a16:creationId xmlns:a16="http://schemas.microsoft.com/office/drawing/2014/main" id="{5F316FD9-FD4E-997B-B736-7FD2FA51A286}"/>
              </a:ext>
            </a:extLst>
          </p:cNvPr>
          <p:cNvGrpSpPr/>
          <p:nvPr/>
        </p:nvGrpSpPr>
        <p:grpSpPr>
          <a:xfrm>
            <a:off x="3340918" y="3273130"/>
            <a:ext cx="5044325" cy="612834"/>
            <a:chOff x="1187052" y="1592232"/>
            <a:chExt cx="4104513" cy="612834"/>
          </a:xfrm>
        </p:grpSpPr>
        <p:sp>
          <p:nvSpPr>
            <p:cNvPr id="21" name="Arrow: Pentagon 20">
              <a:extLst>
                <a:ext uri="{FF2B5EF4-FFF2-40B4-BE49-F238E27FC236}">
                  <a16:creationId xmlns:a16="http://schemas.microsoft.com/office/drawing/2014/main" id="{E4FE9F4D-A6F3-CA95-D013-2A0C485B196D}"/>
                </a:ext>
              </a:extLst>
            </p:cNvPr>
            <p:cNvSpPr/>
            <p:nvPr/>
          </p:nvSpPr>
          <p:spPr>
            <a:xfrm rot="10800000">
              <a:off x="1187052" y="1592232"/>
              <a:ext cx="4104513" cy="612834"/>
            </a:xfrm>
            <a:prstGeom prst="homePlate">
              <a:avLst/>
            </a:prstGeom>
            <a:solidFill>
              <a:srgbClr val="0077C4"/>
            </a:solidFill>
            <a:ln>
              <a:solidFill>
                <a:schemeClr val="tx1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CA" sz="2400"/>
            </a:p>
          </p:txBody>
        </p:sp>
        <p:sp>
          <p:nvSpPr>
            <p:cNvPr id="22" name="Arrow: Pentagon 10">
              <a:extLst>
                <a:ext uri="{FF2B5EF4-FFF2-40B4-BE49-F238E27FC236}">
                  <a16:creationId xmlns:a16="http://schemas.microsoft.com/office/drawing/2014/main" id="{33A65A7E-CD85-A291-612F-0781D183B7C6}"/>
                </a:ext>
              </a:extLst>
            </p:cNvPr>
            <p:cNvSpPr txBox="1"/>
            <p:nvPr/>
          </p:nvSpPr>
          <p:spPr>
            <a:xfrm rot="21600000">
              <a:off x="1340260" y="1592232"/>
              <a:ext cx="3951305" cy="61283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70243" tIns="45720" rIns="85344" bIns="45720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kern="1200" dirty="0">
                  <a:solidFill>
                    <a:schemeClr val="bg1"/>
                  </a:solidFill>
                  <a:latin typeface="Montserrat" panose="00000500000000000000" pitchFamily="2" charset="0"/>
                </a:rPr>
                <a:t>Inflation – Materials &amp; Supplies</a:t>
              </a:r>
            </a:p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kern="1200" dirty="0">
                  <a:solidFill>
                    <a:schemeClr val="bg1"/>
                  </a:solidFill>
                  <a:latin typeface="Montserrat" panose="00000500000000000000" pitchFamily="2" charset="0"/>
                </a:rPr>
                <a:t>$277,400</a:t>
              </a:r>
              <a:endParaRPr lang="en-CA" sz="1600" kern="1200" dirty="0">
                <a:solidFill>
                  <a:schemeClr val="bg1"/>
                </a:solidFill>
                <a:latin typeface="Montserrat" panose="00000500000000000000" pitchFamily="2" charset="0"/>
              </a:endParaRPr>
            </a:p>
          </p:txBody>
        </p:sp>
      </p:grpSp>
      <p:sp>
        <p:nvSpPr>
          <p:cNvPr id="12" name="Oval 11" descr="Inflation">
            <a:extLst>
              <a:ext uri="{FF2B5EF4-FFF2-40B4-BE49-F238E27FC236}">
                <a16:creationId xmlns:a16="http://schemas.microsoft.com/office/drawing/2014/main" id="{FC61DA8B-24E4-49B3-B46C-3A47B43B3A8D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3034499" y="3273130"/>
            <a:ext cx="753155" cy="612834"/>
          </a:xfrm>
          <a:prstGeom prst="ellipse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6184" r="-4552"/>
            </a:stretch>
          </a:blipFill>
          <a:ln>
            <a:solidFill>
              <a:schemeClr val="tx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CA" sz="2400"/>
          </a:p>
        </p:txBody>
      </p:sp>
      <p:grpSp>
        <p:nvGrpSpPr>
          <p:cNvPr id="13" name="Group 12" descr="Inflation - Contracted Services $167,700">
            <a:extLst>
              <a:ext uri="{FF2B5EF4-FFF2-40B4-BE49-F238E27FC236}">
                <a16:creationId xmlns:a16="http://schemas.microsoft.com/office/drawing/2014/main" id="{1B1DC467-CEA8-D3B4-55D7-61A83394F6F7}"/>
              </a:ext>
            </a:extLst>
          </p:cNvPr>
          <p:cNvGrpSpPr/>
          <p:nvPr/>
        </p:nvGrpSpPr>
        <p:grpSpPr>
          <a:xfrm>
            <a:off x="3340918" y="4068901"/>
            <a:ext cx="5044325" cy="612834"/>
            <a:chOff x="1187052" y="2388003"/>
            <a:chExt cx="4104513" cy="612834"/>
          </a:xfrm>
        </p:grpSpPr>
        <p:sp>
          <p:nvSpPr>
            <p:cNvPr id="19" name="Arrow: Pentagon 18">
              <a:extLst>
                <a:ext uri="{FF2B5EF4-FFF2-40B4-BE49-F238E27FC236}">
                  <a16:creationId xmlns:a16="http://schemas.microsoft.com/office/drawing/2014/main" id="{0EFDD5D7-4A0F-5175-9565-1EB72D14D06B}"/>
                </a:ext>
              </a:extLst>
            </p:cNvPr>
            <p:cNvSpPr/>
            <p:nvPr/>
          </p:nvSpPr>
          <p:spPr>
            <a:xfrm rot="10800000">
              <a:off x="1187052" y="2388003"/>
              <a:ext cx="4104513" cy="612834"/>
            </a:xfrm>
            <a:prstGeom prst="homePlate">
              <a:avLst/>
            </a:prstGeom>
            <a:solidFill>
              <a:srgbClr val="0077C4"/>
            </a:solidFill>
            <a:ln>
              <a:solidFill>
                <a:schemeClr val="tx1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CA" sz="2400"/>
            </a:p>
          </p:txBody>
        </p:sp>
        <p:sp>
          <p:nvSpPr>
            <p:cNvPr id="20" name="Arrow: Pentagon 13" descr="Inflation - Contracted Services $167,700">
              <a:extLst>
                <a:ext uri="{FF2B5EF4-FFF2-40B4-BE49-F238E27FC236}">
                  <a16:creationId xmlns:a16="http://schemas.microsoft.com/office/drawing/2014/main" id="{E711A8AA-96AF-76D4-D675-BE18F7BC66DB}"/>
                </a:ext>
              </a:extLst>
            </p:cNvPr>
            <p:cNvSpPr txBox="1"/>
            <p:nvPr/>
          </p:nvSpPr>
          <p:spPr>
            <a:xfrm rot="21600000">
              <a:off x="1340260" y="2388003"/>
              <a:ext cx="3951305" cy="61283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70243" tIns="45720" rIns="85344" bIns="45720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kern="1200" dirty="0">
                  <a:solidFill>
                    <a:schemeClr val="bg1"/>
                  </a:solidFill>
                  <a:latin typeface="Montserrat" panose="00000500000000000000" pitchFamily="2" charset="0"/>
                </a:rPr>
                <a:t>Inflation – Contracted Services     </a:t>
              </a:r>
            </a:p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kern="1200" dirty="0">
                  <a:solidFill>
                    <a:schemeClr val="bg1"/>
                  </a:solidFill>
                  <a:latin typeface="Montserrat" panose="00000500000000000000" pitchFamily="2" charset="0"/>
                </a:rPr>
                <a:t>$167,700</a:t>
              </a:r>
              <a:endParaRPr lang="en-CA" sz="1600" kern="1200" dirty="0">
                <a:solidFill>
                  <a:schemeClr val="bg1"/>
                </a:solidFill>
                <a:latin typeface="Montserrat" panose="00000500000000000000" pitchFamily="2" charset="0"/>
              </a:endParaRPr>
            </a:p>
          </p:txBody>
        </p:sp>
      </p:grpSp>
      <p:sp>
        <p:nvSpPr>
          <p:cNvPr id="14" name="Oval 13" descr="Inflation">
            <a:extLst>
              <a:ext uri="{FF2B5EF4-FFF2-40B4-BE49-F238E27FC236}">
                <a16:creationId xmlns:a16="http://schemas.microsoft.com/office/drawing/2014/main" id="{E6215F24-8788-4ABF-3117-9A83440E334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3034499" y="4068901"/>
            <a:ext cx="753155" cy="612834"/>
          </a:xfrm>
          <a:prstGeom prst="ellipse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4092" r="-12463"/>
            </a:stretch>
          </a:blipFill>
          <a:ln>
            <a:solidFill>
              <a:schemeClr val="tx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CA" sz="2400"/>
          </a:p>
        </p:txBody>
      </p:sp>
      <p:grpSp>
        <p:nvGrpSpPr>
          <p:cNvPr id="15" name="Group 14" descr="Growth $">
            <a:extLst>
              <a:ext uri="{FF2B5EF4-FFF2-40B4-BE49-F238E27FC236}">
                <a16:creationId xmlns:a16="http://schemas.microsoft.com/office/drawing/2014/main" id="{45477299-4FB7-600E-2542-8EED2EBDA9CD}"/>
              </a:ext>
            </a:extLst>
          </p:cNvPr>
          <p:cNvGrpSpPr/>
          <p:nvPr/>
        </p:nvGrpSpPr>
        <p:grpSpPr>
          <a:xfrm>
            <a:off x="3340918" y="4864672"/>
            <a:ext cx="5044325" cy="612834"/>
            <a:chOff x="1187052" y="3183774"/>
            <a:chExt cx="4104513" cy="612834"/>
          </a:xfrm>
        </p:grpSpPr>
        <p:sp>
          <p:nvSpPr>
            <p:cNvPr id="17" name="Arrow: Pentagon 16">
              <a:extLst>
                <a:ext uri="{FF2B5EF4-FFF2-40B4-BE49-F238E27FC236}">
                  <a16:creationId xmlns:a16="http://schemas.microsoft.com/office/drawing/2014/main" id="{1F795F56-A6CB-0723-0B26-A2E6E0038EE4}"/>
                </a:ext>
              </a:extLst>
            </p:cNvPr>
            <p:cNvSpPr/>
            <p:nvPr/>
          </p:nvSpPr>
          <p:spPr>
            <a:xfrm rot="10800000">
              <a:off x="1187052" y="3183774"/>
              <a:ext cx="4104513" cy="612834"/>
            </a:xfrm>
            <a:prstGeom prst="homePlate">
              <a:avLst/>
            </a:prstGeom>
            <a:solidFill>
              <a:srgbClr val="0077C4"/>
            </a:solidFill>
            <a:ln>
              <a:solidFill>
                <a:schemeClr val="tx1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CA" sz="2400"/>
            </a:p>
          </p:txBody>
        </p:sp>
        <p:sp>
          <p:nvSpPr>
            <p:cNvPr id="18" name="Arrow: Pentagon 16">
              <a:extLst>
                <a:ext uri="{FF2B5EF4-FFF2-40B4-BE49-F238E27FC236}">
                  <a16:creationId xmlns:a16="http://schemas.microsoft.com/office/drawing/2014/main" id="{9F846E23-FCB6-8DE0-1FF5-906F04B9FD94}"/>
                </a:ext>
              </a:extLst>
            </p:cNvPr>
            <p:cNvSpPr txBox="1"/>
            <p:nvPr/>
          </p:nvSpPr>
          <p:spPr>
            <a:xfrm rot="21600000">
              <a:off x="1340260" y="3183774"/>
              <a:ext cx="3951305" cy="61283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70243" tIns="45720" rIns="85344" bIns="45720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kern="1200" dirty="0">
                  <a:solidFill>
                    <a:schemeClr val="bg1"/>
                  </a:solidFill>
                  <a:latin typeface="Montserrat" panose="00000500000000000000" pitchFamily="2" charset="0"/>
                </a:rPr>
                <a:t>Growth $</a:t>
              </a:r>
              <a:endParaRPr lang="en-CA" sz="1600" kern="1200" dirty="0">
                <a:solidFill>
                  <a:schemeClr val="bg1"/>
                </a:solidFill>
                <a:latin typeface="Montserrat" panose="00000500000000000000" pitchFamily="2" charset="0"/>
              </a:endParaRPr>
            </a:p>
          </p:txBody>
        </p:sp>
      </p:grpSp>
      <p:sp>
        <p:nvSpPr>
          <p:cNvPr id="16" name="Oval 15" descr="Growth">
            <a:extLst>
              <a:ext uri="{FF2B5EF4-FFF2-40B4-BE49-F238E27FC236}">
                <a16:creationId xmlns:a16="http://schemas.microsoft.com/office/drawing/2014/main" id="{70E686FE-9508-F5E8-310A-BA148287FDE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3034499" y="4864672"/>
            <a:ext cx="753155" cy="612834"/>
          </a:xfrm>
          <a:prstGeom prst="ellipse">
            <a:avLst/>
          </a:prstGeom>
          <a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5000" r="-25000"/>
            </a:stretch>
          </a:blipFill>
          <a:ln>
            <a:solidFill>
              <a:schemeClr val="tx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CA" sz="240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00B3D6-1D7E-5CA3-EB67-0F591638A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D5846-9507-43A6-AD9B-ED1E1EE359AB}" type="datetime1">
              <a:rPr lang="en-US" smtClean="0"/>
              <a:t>3/8/2024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0E5BBA-5FAF-D4E2-B456-3C102EE953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Corporation of the Township of Scugog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BD30CF-FFF4-2C40-A6E4-8D6DCC31DF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FCA09-A334-4A38-8A78-E51DCD588AB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977845"/>
      </p:ext>
    </p:extLst>
  </p:cSld>
  <p:clrMapOvr>
    <a:masterClrMapping/>
  </p:clrMapOvr>
</p:sld>
</file>

<file path=ppt/theme/theme1.xml><?xml version="1.0" encoding="utf-8"?>
<a:theme xmlns:a="http://schemas.openxmlformats.org/drawingml/2006/main" name="VanillaVTI">
  <a:themeElements>
    <a:clrScheme name="Vanilla">
      <a:dk1>
        <a:sysClr val="windowText" lastClr="000000"/>
      </a:dk1>
      <a:lt1>
        <a:sysClr val="window" lastClr="FFFFFF"/>
      </a:lt1>
      <a:dk2>
        <a:srgbClr val="2C3932"/>
      </a:dk2>
      <a:lt2>
        <a:srgbClr val="FDF6EA"/>
      </a:lt2>
      <a:accent1>
        <a:srgbClr val="169C9A"/>
      </a:accent1>
      <a:accent2>
        <a:srgbClr val="FA9A42"/>
      </a:accent2>
      <a:accent3>
        <a:srgbClr val="E15C3D"/>
      </a:accent3>
      <a:accent4>
        <a:srgbClr val="E78A67"/>
      </a:accent4>
      <a:accent5>
        <a:srgbClr val="A74B40"/>
      </a:accent5>
      <a:accent6>
        <a:srgbClr val="3D9072"/>
      </a:accent6>
      <a:hlink>
        <a:srgbClr val="169C9A"/>
      </a:hlink>
      <a:folHlink>
        <a:srgbClr val="E15C3D"/>
      </a:folHlink>
    </a:clrScheme>
    <a:fontScheme name="Neue Haas">
      <a:majorFont>
        <a:latin typeface="Neue Haas Grotesk Text Pro"/>
        <a:ea typeface=""/>
        <a:cs typeface=""/>
      </a:majorFont>
      <a:minorFont>
        <a:latin typeface="Neue Haas Grotesk Tex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nillaVTI" id="{54D376C6-1C9B-4C6B-8F3C-483BB307BB05}" vid="{7690D8A9-C071-45EF-BA7A-F7FA9779B11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075a51bf-c21f-4f5a-8b32-62ea99052be2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B3A114892A4254982BBC44929D1F870" ma:contentTypeVersion="15" ma:contentTypeDescription="Create a new document." ma:contentTypeScope="" ma:versionID="b5f6d05f230307b973497732fe2faac7">
  <xsd:schema xmlns:xsd="http://www.w3.org/2001/XMLSchema" xmlns:xs="http://www.w3.org/2001/XMLSchema" xmlns:p="http://schemas.microsoft.com/office/2006/metadata/properties" xmlns:ns3="9345c304-292a-4d9b-9b2e-eefcd3f637d6" xmlns:ns4="075a51bf-c21f-4f5a-8b32-62ea99052be2" targetNamespace="http://schemas.microsoft.com/office/2006/metadata/properties" ma:root="true" ma:fieldsID="cb46c3c7db07043db7cefb81e29d04b6" ns3:_="" ns4:_="">
    <xsd:import namespace="9345c304-292a-4d9b-9b2e-eefcd3f637d6"/>
    <xsd:import namespace="075a51bf-c21f-4f5a-8b32-62ea99052be2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LengthInSeconds" minOccurs="0"/>
                <xsd:element ref="ns4:MediaServiceSearchProperties" minOccurs="0"/>
                <xsd:element ref="ns4:_activity" minOccurs="0"/>
                <xsd:element ref="ns4:MediaServiceObjectDetectorVersion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345c304-292a-4d9b-9b2e-eefcd3f637d6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5a51bf-c21f-4f5a-8b32-62ea99052be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1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_activity" ma:index="17" nillable="true" ma:displayName="_activity" ma:hidden="true" ma:internalName="_activity">
      <xsd:simpleType>
        <xsd:restriction base="dms:Note"/>
      </xsd:simpleType>
    </xsd:element>
    <xsd:element name="MediaServiceObjectDetectorVersions" ma:index="18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ystemTags" ma:index="2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3960175-6005-42A0-B33C-916AEF35389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4F8E1EB-449C-48C2-B07F-6C328D3816E4}">
  <ds:schemaRefs>
    <ds:schemaRef ds:uri="http://purl.org/dc/dcmitype/"/>
    <ds:schemaRef ds:uri="9345c304-292a-4d9b-9b2e-eefcd3f637d6"/>
    <ds:schemaRef ds:uri="http://purl.org/dc/terms/"/>
    <ds:schemaRef ds:uri="http://www.w3.org/XML/1998/namespace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075a51bf-c21f-4f5a-8b32-62ea99052be2"/>
    <ds:schemaRef ds:uri="http://schemas.openxmlformats.org/package/2006/metadata/core-properties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FF20FC33-E86F-42F9-95DB-899AA66C020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345c304-292a-4d9b-9b2e-eefcd3f637d6"/>
    <ds:schemaRef ds:uri="075a51bf-c21f-4f5a-8b32-62ea99052be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1119</TotalTime>
  <Words>1273</Words>
  <Application>Microsoft Office PowerPoint</Application>
  <PresentationFormat>Widescreen</PresentationFormat>
  <Paragraphs>401</Paragraphs>
  <Slides>30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6" baseType="lpstr">
      <vt:lpstr>Aptos</vt:lpstr>
      <vt:lpstr>Arial</vt:lpstr>
      <vt:lpstr>Courier New</vt:lpstr>
      <vt:lpstr>Montserrat</vt:lpstr>
      <vt:lpstr>Neue Haas Grotesk Text Pro</vt:lpstr>
      <vt:lpstr>VanillaVTI</vt:lpstr>
      <vt:lpstr>2024 Draft Operating Budget</vt:lpstr>
      <vt:lpstr>Presentation Overview</vt:lpstr>
      <vt:lpstr>2023 Key Accomplishments</vt:lpstr>
      <vt:lpstr>Community Engagement</vt:lpstr>
      <vt:lpstr>Operating Budget</vt:lpstr>
      <vt:lpstr>Proposed 2024 Budget Increase</vt:lpstr>
      <vt:lpstr>What Do You Get For Your Tax Dollars?</vt:lpstr>
      <vt:lpstr>How Your Tax Dollar is Spent</vt:lpstr>
      <vt:lpstr>2024 External Pressures</vt:lpstr>
      <vt:lpstr>2024 DRAFT Operating Budget Net Impact by Department</vt:lpstr>
      <vt:lpstr>Capital Impact on Operating Budget</vt:lpstr>
      <vt:lpstr>Capital Budget Highlights</vt:lpstr>
      <vt:lpstr>2024 Draft Operating Budget       Investment in Assets:</vt:lpstr>
      <vt:lpstr>Roads and Other Infrastructure Annual Levies</vt:lpstr>
      <vt:lpstr>Continuity of Capital Reserve Funds</vt:lpstr>
      <vt:lpstr>Sources of Revenue</vt:lpstr>
      <vt:lpstr>Property Tax Impact</vt:lpstr>
      <vt:lpstr>Where Does The Money Come From to Pay for Services</vt:lpstr>
      <vt:lpstr>User Fees</vt:lpstr>
      <vt:lpstr>Tax Burden by Property Class</vt:lpstr>
      <vt:lpstr>Assessment Growth</vt:lpstr>
      <vt:lpstr>Impact to the Average Property Owner</vt:lpstr>
      <vt:lpstr>2024 Draft Operating Budget                         Monthly Increase in Total Average Residential Tax Bill</vt:lpstr>
      <vt:lpstr>Value for Your Tax Dollars</vt:lpstr>
      <vt:lpstr>Additional Thoughts in Closing</vt:lpstr>
      <vt:lpstr>Let’s Compare Based on Averages </vt:lpstr>
      <vt:lpstr>Let’s Compare Dollars for Local Services Based on Averages</vt:lpstr>
      <vt:lpstr>Priorities for 2024 Continuing to Provide Value for Your Tax Dollars </vt:lpstr>
      <vt:lpstr>Ongoing Pressures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2024 Draft Operating Budget</dc:title>
  <dc:creator>Catherine Nguyen</dc:creator>
  <cp:lastModifiedBy>Catherine Nguyen</cp:lastModifiedBy>
  <cp:revision>20</cp:revision>
  <dcterms:created xsi:type="dcterms:W3CDTF">2024-03-07T17:37:26Z</dcterms:created>
  <dcterms:modified xsi:type="dcterms:W3CDTF">2024-03-08T14:28:57Z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0x010100FB3A114892A4254982BBC44929D1F870</vt:lpwstr>
  </property>
</Properties>
</file>